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21" r:id="rId1"/>
  </p:sldMasterIdLst>
  <p:notesMasterIdLst>
    <p:notesMasterId r:id="rId15"/>
  </p:notesMasterIdLst>
  <p:sldIdLst>
    <p:sldId id="256" r:id="rId2"/>
    <p:sldId id="282" r:id="rId3"/>
    <p:sldId id="283" r:id="rId4"/>
    <p:sldId id="287" r:id="rId5"/>
    <p:sldId id="288" r:id="rId6"/>
    <p:sldId id="289" r:id="rId7"/>
    <p:sldId id="290" r:id="rId8"/>
    <p:sldId id="291" r:id="rId9"/>
    <p:sldId id="284" r:id="rId10"/>
    <p:sldId id="286" r:id="rId11"/>
    <p:sldId id="292" r:id="rId12"/>
    <p:sldId id="293" r:id="rId13"/>
    <p:sldId id="278" r:id="rId14"/>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5pPr>
    <a:lvl6pPr marL="2286000" algn="l" defTabSz="914400" rtl="0" eaLnBrk="1" latinLnBrk="0" hangingPunct="1">
      <a:defRPr kern="1200">
        <a:solidFill>
          <a:schemeClr val="tx1"/>
        </a:solidFill>
        <a:latin typeface="Century Gothic" panose="020B0502020202020204" pitchFamily="34" charset="0"/>
        <a:ea typeface="+mn-ea"/>
        <a:cs typeface="+mn-cs"/>
      </a:defRPr>
    </a:lvl6pPr>
    <a:lvl7pPr marL="2743200" algn="l" defTabSz="914400" rtl="0" eaLnBrk="1" latinLnBrk="0" hangingPunct="1">
      <a:defRPr kern="1200">
        <a:solidFill>
          <a:schemeClr val="tx1"/>
        </a:solidFill>
        <a:latin typeface="Century Gothic" panose="020B0502020202020204" pitchFamily="34" charset="0"/>
        <a:ea typeface="+mn-ea"/>
        <a:cs typeface="+mn-cs"/>
      </a:defRPr>
    </a:lvl7pPr>
    <a:lvl8pPr marL="3200400" algn="l" defTabSz="914400" rtl="0" eaLnBrk="1" latinLnBrk="0" hangingPunct="1">
      <a:defRPr kern="1200">
        <a:solidFill>
          <a:schemeClr val="tx1"/>
        </a:solidFill>
        <a:latin typeface="Century Gothic" panose="020B0502020202020204" pitchFamily="34" charset="0"/>
        <a:ea typeface="+mn-ea"/>
        <a:cs typeface="+mn-cs"/>
      </a:defRPr>
    </a:lvl8pPr>
    <a:lvl9pPr marL="3657600" algn="l" defTabSz="914400" rtl="0" eaLnBrk="1" latinLnBrk="0" hangingPunct="1">
      <a:defRPr kern="1200">
        <a:solidFill>
          <a:schemeClr val="tx1"/>
        </a:solidFill>
        <a:latin typeface="Century Gothic" panose="020B0502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6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675D4677-B3EF-4CE8-8F7D-5FD34D9F6A4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xmlns="" id="{BF87FCFC-CCC6-4EC2-A3B7-358EE45315E3}"/>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2D09010D-9951-4CA2-B118-B7640EED8D93}" type="datetimeFigureOut">
              <a:rPr lang="en-US"/>
              <a:pPr>
                <a:defRPr/>
              </a:pPr>
              <a:t>06/08/2019</a:t>
            </a:fld>
            <a:endParaRPr lang="en-US"/>
          </a:p>
        </p:txBody>
      </p:sp>
      <p:sp>
        <p:nvSpPr>
          <p:cNvPr id="4" name="Slide Image Placeholder 3">
            <a:extLst>
              <a:ext uri="{FF2B5EF4-FFF2-40B4-BE49-F238E27FC236}">
                <a16:creationId xmlns:a16="http://schemas.microsoft.com/office/drawing/2014/main" xmlns="" id="{6EE3EFBD-8B41-42E5-B8E5-1460F5BC3710}"/>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xmlns="" id="{B30BE8A4-C2E4-4D05-81AC-DC76BBB529AE}"/>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xmlns="" id="{B9D26083-3C2D-44FC-8268-9E2235D797B1}"/>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xmlns="" id="{301BA9C5-ADD2-41BD-BCF2-3EFC082FB13D}"/>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476BE5BD-CB2D-4312-945E-13E4A27A29BD}" type="slidenum">
              <a:rPr lang="en-US" altLang="en-US"/>
              <a:pPr>
                <a:defRPr/>
              </a:pPr>
              <a:t>‹#›</a:t>
            </a:fld>
            <a:endParaRPr lang="en-US" altLang="en-US"/>
          </a:p>
        </p:txBody>
      </p:sp>
    </p:spTree>
    <p:extLst>
      <p:ext uri="{BB962C8B-B14F-4D97-AF65-F5344CB8AC3E}">
        <p14:creationId xmlns:p14="http://schemas.microsoft.com/office/powerpoint/2010/main" val="20796192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fld id="{AD1F0B72-E5E7-4042-A2D4-B49847375FFC}" type="datetimeFigureOut">
              <a:rPr lang="en-US" smtClean="0"/>
              <a:pPr>
                <a:defRPr/>
              </a:pPr>
              <a:t>06/08/2019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pPr>
              <a:defRPr/>
            </a:pPr>
            <a:fld id="{A3A1484B-89A8-46CA-A645-120704C6AB47}" type="slidenum">
              <a:rPr lang="en-US" altLang="en-US" smtClean="0"/>
              <a:pPr>
                <a:defRPr/>
              </a:pPr>
              <a:t>‹#›</a:t>
            </a:fld>
            <a:endParaRPr lang="en-US" altLang="en-US"/>
          </a:p>
        </p:txBody>
      </p:sp>
    </p:spTree>
    <p:extLst>
      <p:ext uri="{BB962C8B-B14F-4D97-AF65-F5344CB8AC3E}">
        <p14:creationId xmlns:p14="http://schemas.microsoft.com/office/powerpoint/2010/main" val="493362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68F06BC0-8AE1-4AF0-B222-2B5BBCB9C746}" type="datetimeFigureOut">
              <a:rPr lang="en-US" smtClean="0"/>
              <a:pPr>
                <a:defRPr/>
              </a:pPr>
              <a:t>06/08/2019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a:defRPr/>
            </a:pPr>
            <a:fld id="{ADB660C7-4FB4-4123-982B-8D72396A0BB0}" type="slidenum">
              <a:rPr lang="en-US" altLang="en-US" smtClean="0"/>
              <a:pPr>
                <a:defRPr/>
              </a:pPr>
              <a:t>‹#›</a:t>
            </a:fld>
            <a:endParaRPr lang="en-US" altLang="en-US"/>
          </a:p>
        </p:txBody>
      </p:sp>
    </p:spTree>
    <p:extLst>
      <p:ext uri="{BB962C8B-B14F-4D97-AF65-F5344CB8AC3E}">
        <p14:creationId xmlns:p14="http://schemas.microsoft.com/office/powerpoint/2010/main" val="1354843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90F48D06-8C3D-4650-92CA-683000C1D7B5}" type="datetimeFigureOut">
              <a:rPr lang="en-US" smtClean="0"/>
              <a:pPr>
                <a:defRPr/>
              </a:pPr>
              <a:t>06/08/2019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a:defRPr/>
            </a:pPr>
            <a:fld id="{511E1356-44DC-4C6D-A8EB-0996E7766CD0}" type="slidenum">
              <a:rPr lang="en-US" altLang="en-US" smtClean="0"/>
              <a:pPr>
                <a:defRPr/>
              </a:pPr>
              <a:t>‹#›</a:t>
            </a:fld>
            <a:endParaRPr lang="en-US" alt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807110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pPr>
              <a:defRPr/>
            </a:pPr>
            <a:fld id="{F02FAEE7-A967-459C-800B-64164C488DED}" type="datetimeFigureOut">
              <a:rPr lang="en-US" smtClean="0"/>
              <a:pPr>
                <a:defRPr/>
              </a:pPr>
              <a:t>06/08/2019</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a:defRPr/>
            </a:pPr>
            <a:fld id="{AB4AC3D4-F188-4DEA-ABE0-ADD46A9E2971}" type="slidenum">
              <a:rPr lang="en-US" altLang="en-US" smtClean="0"/>
              <a:pPr>
                <a:defRPr/>
              </a:pPr>
              <a:t>‹#›</a:t>
            </a:fld>
            <a:endParaRPr lang="en-US" altLang="en-US"/>
          </a:p>
        </p:txBody>
      </p:sp>
    </p:spTree>
    <p:extLst>
      <p:ext uri="{BB962C8B-B14F-4D97-AF65-F5344CB8AC3E}">
        <p14:creationId xmlns:p14="http://schemas.microsoft.com/office/powerpoint/2010/main" val="12095464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pPr>
              <a:defRPr/>
            </a:pPr>
            <a:fld id="{41EC6FEC-72F9-4725-A849-9DC93AE0808A}" type="datetimeFigureOut">
              <a:rPr lang="en-US" smtClean="0"/>
              <a:pPr>
                <a:defRPr/>
              </a:pPr>
              <a:t>06/08/2019</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a:defRPr/>
            </a:pPr>
            <a:fld id="{B4A5FAFA-8952-4772-84AD-B7E548D1872A}" type="slidenum">
              <a:rPr lang="en-US" altLang="en-US" smtClean="0"/>
              <a:pPr>
                <a:defRPr/>
              </a:pPr>
              <a:t>‹#›</a:t>
            </a:fld>
            <a:endParaRPr lang="en-US" alt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927664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pPr>
              <a:defRPr/>
            </a:pPr>
            <a:fld id="{C36DB20A-9E02-472B-AC6B-3A29A7B6E5E1}" type="datetimeFigureOut">
              <a:rPr lang="en-US" smtClean="0"/>
              <a:pPr>
                <a:defRPr/>
              </a:pPr>
              <a:t>06/08/2019</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a:defRPr/>
            </a:pPr>
            <a:fld id="{FE007CB0-2D41-46F8-9EDE-E843194F14EA}" type="slidenum">
              <a:rPr lang="en-US" altLang="en-US" smtClean="0"/>
              <a:pPr>
                <a:defRPr/>
              </a:pPr>
              <a:t>‹#›</a:t>
            </a:fld>
            <a:endParaRPr lang="en-US" altLang="en-US"/>
          </a:p>
        </p:txBody>
      </p:sp>
    </p:spTree>
    <p:extLst>
      <p:ext uri="{BB962C8B-B14F-4D97-AF65-F5344CB8AC3E}">
        <p14:creationId xmlns:p14="http://schemas.microsoft.com/office/powerpoint/2010/main" val="17342725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1266D574-8D4A-4D69-B819-2F8F9F48641C}" type="datetimeFigureOut">
              <a:rPr lang="en-US" smtClean="0"/>
              <a:pPr>
                <a:defRPr/>
              </a:pPr>
              <a:t>06/08/2019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F559BCF3-D590-448A-9B92-77557587E06C}" type="slidenum">
              <a:rPr lang="en-US" altLang="en-US" smtClean="0"/>
              <a:pPr>
                <a:defRPr/>
              </a:pPr>
              <a:t>‹#›</a:t>
            </a:fld>
            <a:endParaRPr lang="en-US" altLang="en-US"/>
          </a:p>
        </p:txBody>
      </p:sp>
    </p:spTree>
    <p:extLst>
      <p:ext uri="{BB962C8B-B14F-4D97-AF65-F5344CB8AC3E}">
        <p14:creationId xmlns:p14="http://schemas.microsoft.com/office/powerpoint/2010/main" val="32130495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C3483CC3-1E78-433A-B787-CE06FCE19A4C}" type="datetimeFigureOut">
              <a:rPr lang="en-US" smtClean="0"/>
              <a:pPr>
                <a:defRPr/>
              </a:pPr>
              <a:t>06/08/2019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18A2BD97-951D-48BF-88A2-96C41361CA23}" type="slidenum">
              <a:rPr lang="en-US" altLang="en-US" smtClean="0"/>
              <a:pPr>
                <a:defRPr/>
              </a:pPr>
              <a:t>‹#›</a:t>
            </a:fld>
            <a:endParaRPr lang="en-US" altLang="en-US"/>
          </a:p>
        </p:txBody>
      </p:sp>
    </p:spTree>
    <p:extLst>
      <p:ext uri="{BB962C8B-B14F-4D97-AF65-F5344CB8AC3E}">
        <p14:creationId xmlns:p14="http://schemas.microsoft.com/office/powerpoint/2010/main" val="3186289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96CB02CE-D007-4AD9-BFA8-8C140E28BEC0}" type="datetimeFigureOut">
              <a:rPr lang="en-US" smtClean="0"/>
              <a:pPr>
                <a:defRPr/>
              </a:pPr>
              <a:t>06/08/2019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B0651D7F-F054-4B89-8A99-AAFBDB35C72D}" type="slidenum">
              <a:rPr lang="en-US" altLang="en-US" smtClean="0"/>
              <a:pPr>
                <a:defRPr/>
              </a:pPr>
              <a:t>‹#›</a:t>
            </a:fld>
            <a:endParaRPr lang="en-US" altLang="en-US"/>
          </a:p>
        </p:txBody>
      </p:sp>
    </p:spTree>
    <p:extLst>
      <p:ext uri="{BB962C8B-B14F-4D97-AF65-F5344CB8AC3E}">
        <p14:creationId xmlns:p14="http://schemas.microsoft.com/office/powerpoint/2010/main" val="558363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EA211D97-1287-4FD6-A62D-93C6DD3A508B}" type="datetimeFigureOut">
              <a:rPr lang="en-US" smtClean="0"/>
              <a:pPr>
                <a:defRPr/>
              </a:pPr>
              <a:t>06/08/2019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a:defRPr/>
            </a:pPr>
            <a:fld id="{C825EC37-9BCF-445C-8F88-31B8AC1FCC34}" type="slidenum">
              <a:rPr lang="en-US" altLang="en-US" smtClean="0"/>
              <a:pPr>
                <a:defRPr/>
              </a:pPr>
              <a:t>‹#›</a:t>
            </a:fld>
            <a:endParaRPr lang="en-US" altLang="en-US"/>
          </a:p>
        </p:txBody>
      </p:sp>
    </p:spTree>
    <p:extLst>
      <p:ext uri="{BB962C8B-B14F-4D97-AF65-F5344CB8AC3E}">
        <p14:creationId xmlns:p14="http://schemas.microsoft.com/office/powerpoint/2010/main" val="4118978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fld id="{822DFFB4-1E20-4F00-AC3F-B48E2A8A4ED1}" type="datetimeFigureOut">
              <a:rPr lang="en-US" smtClean="0"/>
              <a:pPr>
                <a:defRPr/>
              </a:pPr>
              <a:t>06/08/2019</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pPr>
              <a:defRPr/>
            </a:pPr>
            <a:fld id="{5106354B-3B55-4627-A874-4291CB1F9154}" type="slidenum">
              <a:rPr lang="en-US" altLang="en-US" smtClean="0"/>
              <a:pPr>
                <a:defRPr/>
              </a:pPr>
              <a:t>‹#›</a:t>
            </a:fld>
            <a:endParaRPr lang="en-US" altLang="en-US"/>
          </a:p>
        </p:txBody>
      </p:sp>
    </p:spTree>
    <p:extLst>
      <p:ext uri="{BB962C8B-B14F-4D97-AF65-F5344CB8AC3E}">
        <p14:creationId xmlns:p14="http://schemas.microsoft.com/office/powerpoint/2010/main" val="725228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fld id="{D1BC3F5C-E70C-480D-BB96-8098B848F5DC}" type="datetimeFigureOut">
              <a:rPr lang="en-US" smtClean="0"/>
              <a:pPr>
                <a:defRPr/>
              </a:pPr>
              <a:t>06/08/2019</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pPr>
              <a:defRPr/>
            </a:pPr>
            <a:fld id="{87C26292-3254-4602-9189-44D87D6B0D95}" type="slidenum">
              <a:rPr lang="en-US" altLang="en-US" smtClean="0"/>
              <a:pPr>
                <a:defRPr/>
              </a:pPr>
              <a:t>‹#›</a:t>
            </a:fld>
            <a:endParaRPr lang="en-US" altLang="en-US"/>
          </a:p>
        </p:txBody>
      </p:sp>
    </p:spTree>
    <p:extLst>
      <p:ext uri="{BB962C8B-B14F-4D97-AF65-F5344CB8AC3E}">
        <p14:creationId xmlns:p14="http://schemas.microsoft.com/office/powerpoint/2010/main" val="7878010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fld id="{03A1B4E2-80C3-411F-8087-ECB0706E728C}" type="datetimeFigureOut">
              <a:rPr lang="en-US" smtClean="0"/>
              <a:pPr>
                <a:defRPr/>
              </a:pPr>
              <a:t>06/08/2019</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a:defRPr/>
            </a:pPr>
            <a:fld id="{060E0459-F000-4523-8172-880462F080F9}" type="slidenum">
              <a:rPr lang="en-US" altLang="en-US" smtClean="0"/>
              <a:pPr>
                <a:defRPr/>
              </a:pPr>
              <a:t>‹#›</a:t>
            </a:fld>
            <a:endParaRPr lang="en-US" altLang="en-US"/>
          </a:p>
        </p:txBody>
      </p:sp>
    </p:spTree>
    <p:extLst>
      <p:ext uri="{BB962C8B-B14F-4D97-AF65-F5344CB8AC3E}">
        <p14:creationId xmlns:p14="http://schemas.microsoft.com/office/powerpoint/2010/main" val="3114238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733AA601-DF95-4C5E-BE88-EE79FBAB13F2}" type="datetimeFigureOut">
              <a:rPr lang="en-US" smtClean="0"/>
              <a:pPr>
                <a:defRPr/>
              </a:pPr>
              <a:t>06/08/2019</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a:defRPr/>
            </a:pPr>
            <a:fld id="{512842F1-6869-45D6-8472-995FCBA83C4F}" type="slidenum">
              <a:rPr lang="en-US" altLang="en-US" smtClean="0"/>
              <a:pPr>
                <a:defRPr/>
              </a:pPr>
              <a:t>‹#›</a:t>
            </a:fld>
            <a:endParaRPr lang="en-US" altLang="en-US"/>
          </a:p>
        </p:txBody>
      </p:sp>
    </p:spTree>
    <p:extLst>
      <p:ext uri="{BB962C8B-B14F-4D97-AF65-F5344CB8AC3E}">
        <p14:creationId xmlns:p14="http://schemas.microsoft.com/office/powerpoint/2010/main" val="1648263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9D671E44-E759-47D8-BD60-2D47DBA3D8E3}" type="datetimeFigureOut">
              <a:rPr lang="en-US" smtClean="0"/>
              <a:pPr>
                <a:defRPr/>
              </a:pPr>
              <a:t>06/08/2019</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a:defRPr/>
            </a:pPr>
            <a:fld id="{2FAE7396-728D-493D-8EF2-CEF6283DB192}" type="slidenum">
              <a:rPr lang="en-US" altLang="en-US" smtClean="0"/>
              <a:pPr>
                <a:defRPr/>
              </a:pPr>
              <a:t>‹#›</a:t>
            </a:fld>
            <a:endParaRPr lang="en-US" altLang="en-US"/>
          </a:p>
        </p:txBody>
      </p:sp>
    </p:spTree>
    <p:extLst>
      <p:ext uri="{BB962C8B-B14F-4D97-AF65-F5344CB8AC3E}">
        <p14:creationId xmlns:p14="http://schemas.microsoft.com/office/powerpoint/2010/main" val="943802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A6156675-A60C-4A70-94BB-6A8EE7B7C40A}" type="datetimeFigureOut">
              <a:rPr lang="en-US" smtClean="0"/>
              <a:pPr>
                <a:defRPr/>
              </a:pPr>
              <a:t>06/08/2019</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a:defRPr/>
            </a:pPr>
            <a:fld id="{B201201A-AC60-41F6-A466-52E1B72D7881}" type="slidenum">
              <a:rPr lang="en-US" altLang="en-US" smtClean="0"/>
              <a:pPr>
                <a:defRPr/>
              </a:pPr>
              <a:t>‹#›</a:t>
            </a:fld>
            <a:endParaRPr lang="en-US" altLang="en-US"/>
          </a:p>
        </p:txBody>
      </p:sp>
    </p:spTree>
    <p:extLst>
      <p:ext uri="{BB962C8B-B14F-4D97-AF65-F5344CB8AC3E}">
        <p14:creationId xmlns:p14="http://schemas.microsoft.com/office/powerpoint/2010/main" val="2451632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BAF17606-06CE-4479-9B8C-B35BE212B9FD}" type="datetimeFigureOut">
              <a:rPr lang="en-US" smtClean="0"/>
              <a:pPr>
                <a:defRPr/>
              </a:pPr>
              <a:t>06/08/2019</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pPr>
              <a:defRPr/>
            </a:pPr>
            <a:fld id="{870E7ED3-D0B5-448A-B547-9189AF865502}" type="slidenum">
              <a:rPr lang="en-US" altLang="en-US" smtClean="0"/>
              <a:pPr>
                <a:defRPr/>
              </a:pPr>
              <a:t>‹#›</a:t>
            </a:fld>
            <a:endParaRPr lang="en-US" altLang="en-US"/>
          </a:p>
        </p:txBody>
      </p:sp>
    </p:spTree>
    <p:extLst>
      <p:ext uri="{BB962C8B-B14F-4D97-AF65-F5344CB8AC3E}">
        <p14:creationId xmlns:p14="http://schemas.microsoft.com/office/powerpoint/2010/main" val="2082645361"/>
      </p:ext>
    </p:extLst>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 id="2147483933" r:id="rId12"/>
    <p:sldLayoutId id="2147483934" r:id="rId13"/>
    <p:sldLayoutId id="2147483935" r:id="rId14"/>
    <p:sldLayoutId id="2147483936" r:id="rId15"/>
    <p:sldLayoutId id="2147483937"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C2570C-E026-47D2-AE85-1C743C200C34}"/>
              </a:ext>
            </a:extLst>
          </p:cNvPr>
          <p:cNvSpPr>
            <a:spLocks noGrp="1"/>
          </p:cNvSpPr>
          <p:nvPr>
            <p:ph type="ctrTitle"/>
          </p:nvPr>
        </p:nvSpPr>
        <p:spPr>
          <a:xfrm>
            <a:off x="672447" y="1371601"/>
            <a:ext cx="11268541" cy="2057399"/>
          </a:xfrm>
        </p:spPr>
        <p:txBody>
          <a:bodyPr rtlCol="0">
            <a:normAutofit/>
          </a:bodyPr>
          <a:lstStyle/>
          <a:p>
            <a:pPr algn="ctr"/>
            <a:r>
              <a:rPr lang="en-US" altLang="en-US" sz="3600" b="1">
                <a:solidFill>
                  <a:srgbClr val="FF0000"/>
                </a:solidFill>
                <a:latin typeface="Times New Roman" panose="02020603050405020304" pitchFamily="18" charset="0"/>
                <a:cs typeface="Times New Roman" panose="02020603050405020304" pitchFamily="18" charset="0"/>
              </a:rPr>
              <a:t>ĐIỂM MỚI TRONG CHƯƠNG TRÌNH GDPT.2018 -MÔN TOÁN</a:t>
            </a:r>
            <a:endParaRPr lang="en-US" altLang="en-US" sz="3600" b="1">
              <a:solidFill>
                <a:srgbClr val="FF0000"/>
              </a:solidFill>
              <a:latin typeface="Times New Roman" panose="02020603050405020304" pitchFamily="18" charset="0"/>
              <a:cs typeface="Times New Roman" panose="02020603050405020304" pitchFamily="18" charset="0"/>
            </a:endParaRPr>
          </a:p>
        </p:txBody>
      </p:sp>
      <p:sp>
        <p:nvSpPr>
          <p:cNvPr id="19459" name="Subtitle 2">
            <a:extLst>
              <a:ext uri="{FF2B5EF4-FFF2-40B4-BE49-F238E27FC236}">
                <a16:creationId xmlns:a16="http://schemas.microsoft.com/office/drawing/2014/main" xmlns="" id="{89F0845C-097F-4927-A38D-AEE8B689BC27}"/>
              </a:ext>
            </a:extLst>
          </p:cNvPr>
          <p:cNvSpPr>
            <a:spLocks noGrp="1" noChangeArrowheads="1"/>
          </p:cNvSpPr>
          <p:nvPr>
            <p:ph type="subTitle" idx="1"/>
          </p:nvPr>
        </p:nvSpPr>
        <p:spPr>
          <a:xfrm>
            <a:off x="1766888" y="20638"/>
            <a:ext cx="8915400" cy="1125537"/>
          </a:xfrm>
        </p:spPr>
        <p:txBody>
          <a:bodyPr/>
          <a:lstStyle/>
          <a:p>
            <a:pPr algn="ctr" eaLnBrk="1" hangingPunct="1"/>
            <a:r>
              <a:rPr lang="en-US" altLang="en-US" sz="2400" b="1" smtClean="0">
                <a:solidFill>
                  <a:srgbClr val="002060"/>
                </a:solidFill>
                <a:latin typeface="Times New Roman" panose="02020603050405020304" pitchFamily="18" charset="0"/>
                <a:cs typeface="Times New Roman" panose="02020603050405020304" pitchFamily="18" charset="0"/>
              </a:rPr>
              <a:t>SỞ GIÁO DỤC VÀ ĐÀO TẠO TP. HỒ CHÍ MINH</a:t>
            </a:r>
            <a:endParaRPr lang="en-US" altLang="en-US" sz="2400" b="1">
              <a:solidFill>
                <a:srgbClr val="002060"/>
              </a:solidFill>
              <a:latin typeface="Times New Roman" panose="02020603050405020304" pitchFamily="18" charset="0"/>
              <a:cs typeface="Times New Roman" panose="02020603050405020304" pitchFamily="18" charset="0"/>
            </a:endParaRPr>
          </a:p>
          <a:p>
            <a:pPr algn="ctr" eaLnBrk="1" hangingPunct="1"/>
            <a:r>
              <a:rPr lang="en-US" altLang="en-US" sz="2400" b="1" smtClean="0">
                <a:solidFill>
                  <a:srgbClr val="002060"/>
                </a:solidFill>
                <a:latin typeface="Times New Roman" panose="02020603050405020304" pitchFamily="18" charset="0"/>
                <a:cs typeface="Times New Roman" panose="02020603050405020304" pitchFamily="18" charset="0"/>
              </a:rPr>
              <a:t>PHÒNG GIÁO DỤC </a:t>
            </a:r>
            <a:r>
              <a:rPr lang="en-US" altLang="en-US" sz="2400" b="1" smtClean="0">
                <a:solidFill>
                  <a:srgbClr val="002060"/>
                </a:solidFill>
                <a:latin typeface="Times New Roman" panose="02020603050405020304" pitchFamily="18" charset="0"/>
                <a:cs typeface="Times New Roman" panose="02020603050405020304" pitchFamily="18" charset="0"/>
              </a:rPr>
              <a:t>TIỂU HỌC</a:t>
            </a:r>
            <a:endParaRPr lang="en-US" altLang="en-US" sz="2400" b="1">
              <a:solidFill>
                <a:srgbClr val="002060"/>
              </a:solidFill>
              <a:latin typeface="Times New Roman" panose="02020603050405020304" pitchFamily="18" charset="0"/>
              <a:cs typeface="Times New Roman" panose="02020603050405020304" pitchFamily="18" charset="0"/>
            </a:endParaRPr>
          </a:p>
        </p:txBody>
      </p:sp>
      <p:sp>
        <p:nvSpPr>
          <p:cNvPr id="19460" name="TextBox 3">
            <a:extLst>
              <a:ext uri="{FF2B5EF4-FFF2-40B4-BE49-F238E27FC236}">
                <a16:creationId xmlns:a16="http://schemas.microsoft.com/office/drawing/2014/main" xmlns="" id="{782BA51E-5435-4623-9432-AE58FA6B05F3}"/>
              </a:ext>
            </a:extLst>
          </p:cNvPr>
          <p:cNvSpPr txBox="1">
            <a:spLocks noChangeArrowheads="1"/>
          </p:cNvSpPr>
          <p:nvPr/>
        </p:nvSpPr>
        <p:spPr bwMode="auto">
          <a:xfrm>
            <a:off x="3657600" y="6029325"/>
            <a:ext cx="61087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eaLnBrk="1" hangingPunct="1">
              <a:spcBef>
                <a:spcPct val="0"/>
              </a:spcBef>
              <a:buClrTx/>
              <a:buFontTx/>
              <a:buNone/>
            </a:pPr>
            <a:r>
              <a:rPr lang="en-US" altLang="en-US" sz="2800" b="1">
                <a:solidFill>
                  <a:srgbClr val="002060"/>
                </a:solidFill>
                <a:latin typeface="Times New Roman" panose="02020603050405020304" pitchFamily="18" charset="0"/>
                <a:cs typeface="Times New Roman" panose="02020603050405020304" pitchFamily="18" charset="0"/>
              </a:rPr>
              <a:t>Tháng </a:t>
            </a:r>
            <a:r>
              <a:rPr lang="en-US" altLang="en-US" sz="2800" b="1" smtClean="0">
                <a:solidFill>
                  <a:srgbClr val="002060"/>
                </a:solidFill>
                <a:latin typeface="Times New Roman" panose="02020603050405020304" pitchFamily="18" charset="0"/>
                <a:cs typeface="Times New Roman" panose="02020603050405020304" pitchFamily="18" charset="0"/>
              </a:rPr>
              <a:t>8 </a:t>
            </a:r>
            <a:r>
              <a:rPr lang="en-US" altLang="en-US" sz="2800" b="1">
                <a:solidFill>
                  <a:srgbClr val="002060"/>
                </a:solidFill>
                <a:latin typeface="Times New Roman" panose="02020603050405020304" pitchFamily="18" charset="0"/>
                <a:cs typeface="Times New Roman" panose="02020603050405020304" pitchFamily="18" charset="0"/>
              </a:rPr>
              <a:t>năm 2019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Content Placeholder 2">
            <a:extLst>
              <a:ext uri="{FF2B5EF4-FFF2-40B4-BE49-F238E27FC236}">
                <a16:creationId xmlns:a16="http://schemas.microsoft.com/office/drawing/2014/main" xmlns="" id="{3835EB1B-427B-49A1-B3D0-DD63366EC796}"/>
              </a:ext>
            </a:extLst>
          </p:cNvPr>
          <p:cNvSpPr>
            <a:spLocks noGrp="1" noChangeArrowheads="1"/>
          </p:cNvSpPr>
          <p:nvPr>
            <p:ph idx="1"/>
          </p:nvPr>
        </p:nvSpPr>
        <p:spPr>
          <a:xfrm>
            <a:off x="1219200" y="158750"/>
            <a:ext cx="10720388" cy="6135688"/>
          </a:xfrm>
        </p:spPr>
        <p:txBody>
          <a:bodyPr/>
          <a:lstStyle/>
          <a:p>
            <a:pPr algn="just"/>
            <a:r>
              <a:rPr lang="vi-VN" altLang="en-US" sz="3200">
                <a:solidFill>
                  <a:srgbClr val="002060"/>
                </a:solidFill>
                <a:latin typeface="Times New Roman" panose="02020603050405020304" pitchFamily="18" charset="0"/>
                <a:cs typeface="Times New Roman" panose="02020603050405020304" pitchFamily="18" charset="0"/>
              </a:rPr>
              <a:t>Đặc biệt, trong chương trình môn Toán lớp 1 mới, có riêng phần </a:t>
            </a:r>
            <a:r>
              <a:rPr lang="vi-VN" altLang="en-US" sz="3200" i="1">
                <a:solidFill>
                  <a:srgbClr val="002060"/>
                </a:solidFill>
                <a:latin typeface="Times New Roman" panose="02020603050405020304" pitchFamily="18" charset="0"/>
                <a:cs typeface="Times New Roman" panose="02020603050405020304" pitchFamily="18" charset="0"/>
              </a:rPr>
              <a:t>Hoạt động thực hành và trải nghiệm</a:t>
            </a:r>
            <a:r>
              <a:rPr lang="vi-VN" altLang="en-US" sz="3200">
                <a:solidFill>
                  <a:srgbClr val="002060"/>
                </a:solidFill>
                <a:latin typeface="Times New Roman" panose="02020603050405020304" pitchFamily="18" charset="0"/>
                <a:cs typeface="Times New Roman" panose="02020603050405020304" pitchFamily="18" charset="0"/>
              </a:rPr>
              <a:t>. Trong phần này, </a:t>
            </a:r>
            <a:r>
              <a:rPr lang="en-US" altLang="en-US" sz="3200">
                <a:solidFill>
                  <a:srgbClr val="002060"/>
                </a:solidFill>
                <a:latin typeface="Times New Roman" panose="02020603050405020304" pitchFamily="18" charset="0"/>
                <a:cs typeface="Times New Roman" panose="02020603050405020304" pitchFamily="18" charset="0"/>
              </a:rPr>
              <a:t>gồm </a:t>
            </a:r>
            <a:r>
              <a:rPr lang="vi-VN" altLang="en-US" sz="3200">
                <a:solidFill>
                  <a:srgbClr val="002060"/>
                </a:solidFill>
                <a:latin typeface="Times New Roman" panose="02020603050405020304" pitchFamily="18" charset="0"/>
                <a:cs typeface="Times New Roman" panose="02020603050405020304" pitchFamily="18" charset="0"/>
              </a:rPr>
              <a:t>các hoạt động nhằm giúp học sinh vận dụng những tri thức, kiến thức, kĩ năng, thái độ đã được </a:t>
            </a:r>
            <a:r>
              <a:rPr lang="en-US" altLang="en-US" sz="3200">
                <a:solidFill>
                  <a:srgbClr val="002060"/>
                </a:solidFill>
                <a:latin typeface="Times New Roman" panose="02020603050405020304" pitchFamily="18" charset="0"/>
                <a:cs typeface="Times New Roman" panose="02020603050405020304" pitchFamily="18" charset="0"/>
              </a:rPr>
              <a:t>học </a:t>
            </a:r>
            <a:r>
              <a:rPr lang="vi-VN" altLang="en-US" sz="3200">
                <a:solidFill>
                  <a:srgbClr val="002060"/>
                </a:solidFill>
                <a:latin typeface="Times New Roman" panose="02020603050405020304" pitchFamily="18" charset="0"/>
                <a:cs typeface="Times New Roman" panose="02020603050405020304" pitchFamily="18" charset="0"/>
              </a:rPr>
              <a:t>t</a:t>
            </a:r>
            <a:r>
              <a:rPr lang="en-US" altLang="en-US" sz="3200">
                <a:solidFill>
                  <a:srgbClr val="002060"/>
                </a:solidFill>
                <a:latin typeface="Times New Roman" panose="02020603050405020304" pitchFamily="18" charset="0"/>
                <a:cs typeface="Times New Roman" panose="02020603050405020304" pitchFamily="18" charset="0"/>
              </a:rPr>
              <a:t>rong môn</a:t>
            </a:r>
            <a:r>
              <a:rPr lang="vi-VN" altLang="en-US" sz="3200">
                <a:solidFill>
                  <a:srgbClr val="002060"/>
                </a:solidFill>
                <a:latin typeface="Times New Roman" panose="02020603050405020304" pitchFamily="18" charset="0"/>
                <a:cs typeface="Times New Roman" panose="02020603050405020304" pitchFamily="18" charset="0"/>
              </a:rPr>
              <a:t> toán và những kinh nghiệm của bản thân vào thực tiễn cuộc sống một cách sáng tạo; phát triển cho học sinh năng lực tổ chức và quản lí hoạt động, năng lực tự nhận thức và tích cực hóa bản thân nhằm định hướng và lựa chọn nghề nghiệp; tạo dựng một số năng lực cơ bản cho người lao động tương lai</a:t>
            </a:r>
            <a:r>
              <a:rPr lang="en-US" altLang="en-US" sz="3200">
                <a:solidFill>
                  <a:srgbClr val="002060"/>
                </a:solidFill>
                <a:latin typeface="Times New Roman" panose="02020603050405020304" pitchFamily="18" charset="0"/>
                <a:cs typeface="Times New Roman" panose="02020603050405020304" pitchFamily="18" charset="0"/>
              </a:rPr>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5E116779-0CD0-4C3D-9D26-95BE118D1307}"/>
              </a:ext>
            </a:extLst>
          </p:cNvPr>
          <p:cNvSpPr>
            <a:spLocks noGrp="1"/>
          </p:cNvSpPr>
          <p:nvPr>
            <p:ph idx="1"/>
          </p:nvPr>
        </p:nvSpPr>
        <p:spPr>
          <a:xfrm>
            <a:off x="225425" y="0"/>
            <a:ext cx="11741150" cy="6543675"/>
          </a:xfrm>
        </p:spPr>
        <p:txBody>
          <a:bodyPr>
            <a:noAutofit/>
          </a:bodyPr>
          <a:lstStyle/>
          <a:p>
            <a:pPr marL="109728" indent="0" algn="just">
              <a:buFont typeface="Wingdings 3" panose="05040102010807070707" pitchFamily="18" charset="2"/>
              <a:buNone/>
              <a:defRPr/>
            </a:pPr>
            <a:r>
              <a:rPr lang="en-US" sz="2800" dirty="0" err="1">
                <a:solidFill>
                  <a:srgbClr val="002060"/>
                </a:solidFill>
                <a:latin typeface="Times New Roman" pitchFamily="18" charset="0"/>
                <a:cs typeface="Times New Roman" pitchFamily="18" charset="0"/>
              </a:rPr>
              <a:t>Nhà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trường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tổ</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sinh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sau</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có</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bổ</a:t>
            </a:r>
            <a:r>
              <a:rPr lang="en-US" sz="2800" dirty="0">
                <a:solidFill>
                  <a:srgbClr val="002060"/>
                </a:solidFill>
                <a:latin typeface="Times New Roman" pitchFamily="18" charset="0"/>
                <a:cs typeface="Times New Roman" pitchFamily="18" charset="0"/>
              </a:rPr>
              <a:t> sung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khác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tuỳ</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điều</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cụ</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a:t>
            </a:r>
          </a:p>
          <a:p>
            <a:pPr algn="just">
              <a:buFont typeface="Wingdings" pitchFamily="2" charset="2"/>
              <a:buChar char="v"/>
              <a:defRPr/>
            </a:pPr>
            <a:r>
              <a:rPr lang="en-US" sz="2800" dirty="0">
                <a:solidFill>
                  <a:srgbClr val="002060"/>
                </a:solidFill>
                <a:latin typeface="Times New Roman" pitchFamily="18" charset="0"/>
                <a:cs typeface="Times New Roman" pitchFamily="18" charset="0"/>
              </a:rPr>
              <a:t> </a:t>
            </a:r>
            <a:r>
              <a:rPr lang="en-US" sz="2800" i="1" dirty="0" err="1">
                <a:solidFill>
                  <a:srgbClr val="002060"/>
                </a:solidFill>
                <a:latin typeface="Times New Roman" pitchFamily="18" charset="0"/>
                <a:cs typeface="Times New Roman" pitchFamily="18" charset="0"/>
              </a:rPr>
              <a:t>Hoạt</a:t>
            </a:r>
            <a:r>
              <a:rPr lang="en-US" sz="2800" i="1" dirty="0">
                <a:solidFill>
                  <a:srgbClr val="002060"/>
                </a:solidFill>
                <a:latin typeface="Times New Roman" pitchFamily="18" charset="0"/>
                <a:cs typeface="Times New Roman" pitchFamily="18" charset="0"/>
              </a:rPr>
              <a:t> </a:t>
            </a:r>
            <a:r>
              <a:rPr lang="en-US" sz="2800" i="1" dirty="0" err="1">
                <a:solidFill>
                  <a:srgbClr val="002060"/>
                </a:solidFill>
                <a:latin typeface="Times New Roman" pitchFamily="18" charset="0"/>
                <a:cs typeface="Times New Roman" pitchFamily="18" charset="0"/>
              </a:rPr>
              <a:t>động</a:t>
            </a:r>
            <a:r>
              <a:rPr lang="en-US" sz="2800" i="1" dirty="0">
                <a:solidFill>
                  <a:srgbClr val="002060"/>
                </a:solidFill>
                <a:latin typeface="Times New Roman" pitchFamily="18" charset="0"/>
                <a:cs typeface="Times New Roman" pitchFamily="18" charset="0"/>
              </a:rPr>
              <a:t> 1: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ứng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dụng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kiến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toán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tiễn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chẳng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hạn</a:t>
            </a:r>
            <a:r>
              <a:rPr lang="en-US" sz="2800" dirty="0">
                <a:solidFill>
                  <a:srgbClr val="002060"/>
                </a:solidFill>
                <a:latin typeface="Times New Roman" pitchFamily="18" charset="0"/>
                <a:cs typeface="Times New Roman" pitchFamily="18" charset="0"/>
              </a:rPr>
              <a:t>:</a:t>
            </a:r>
          </a:p>
          <a:p>
            <a:pPr marL="109728" indent="0" algn="just">
              <a:buFont typeface="Wingdings 3" panose="05040102010807070707" pitchFamily="18" charset="2"/>
              <a:buNone/>
              <a:defRPr/>
            </a:pPr>
            <a:r>
              <a:rPr lang="en-US" sz="2800" dirty="0">
                <a:solidFill>
                  <a:srgbClr val="002060"/>
                </a:solidFill>
                <a:latin typeface="Times New Roman" pitchFamily="18" charset="0"/>
                <a:cs typeface="Times New Roman" pitchFamily="18" charset="0"/>
              </a:rPr>
              <a:t>  -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đếm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nhận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biết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phép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tính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trong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tình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huống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tiễn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hằng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ngày</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dụ</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đếm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cửa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sổ</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trong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lớp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a:t>
            </a:r>
          </a:p>
          <a:p>
            <a:pPr marL="109728" indent="0" algn="just">
              <a:buFont typeface="Wingdings 3" panose="05040102010807070707" pitchFamily="18" charset="2"/>
              <a:buNone/>
              <a:defRPr/>
            </a:pPr>
            <a:r>
              <a:rPr lang="en-US" sz="2800" dirty="0">
                <a:solidFill>
                  <a:srgbClr val="002060"/>
                </a:solidFill>
                <a:latin typeface="Times New Roman" pitchFamily="18" charset="0"/>
                <a:cs typeface="Times New Roman" pitchFamily="18" charset="0"/>
              </a:rPr>
              <a:t>  -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liên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quan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vị</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định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hướng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không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gian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dụ</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định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được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vật</a:t>
            </a:r>
            <a:r>
              <a:rPr lang="en-US" sz="2800" dirty="0">
                <a:solidFill>
                  <a:srgbClr val="002060"/>
                </a:solidFill>
                <a:latin typeface="Times New Roman" pitchFamily="18" charset="0"/>
                <a:cs typeface="Times New Roman" pitchFamily="18" charset="0"/>
              </a:rPr>
              <a:t> ở </a:t>
            </a:r>
            <a:r>
              <a:rPr lang="en-US" sz="2800" dirty="0" err="1">
                <a:solidFill>
                  <a:srgbClr val="002060"/>
                </a:solidFill>
                <a:latin typeface="Times New Roman" pitchFamily="18" charset="0"/>
                <a:cs typeface="Times New Roman" pitchFamily="18" charset="0"/>
              </a:rPr>
              <a:t>trên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hoặc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dưới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mặt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vật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cao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hoặc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thấp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vật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khác</a:t>
            </a:r>
            <a:r>
              <a:rPr lang="en-US" sz="2800" dirty="0">
                <a:solidFill>
                  <a:srgbClr val="002060"/>
                </a:solidFill>
                <a:latin typeface="Times New Roman" pitchFamily="18" charset="0"/>
                <a:cs typeface="Times New Roman" pitchFamily="18" charset="0"/>
              </a:rPr>
              <a:t>,...).</a:t>
            </a:r>
          </a:p>
          <a:p>
            <a:pPr marL="109728" indent="0" algn="just">
              <a:buFont typeface="Wingdings 3" panose="05040102010807070707" pitchFamily="18" charset="2"/>
              <a:buNone/>
              <a:defRPr/>
            </a:pPr>
            <a:r>
              <a:rPr lang="en-US" sz="2800" dirty="0">
                <a:solidFill>
                  <a:srgbClr val="002060"/>
                </a:solidFill>
                <a:latin typeface="Times New Roman" pitchFamily="18" charset="0"/>
                <a:cs typeface="Times New Roman" pitchFamily="18" charset="0"/>
              </a:rPr>
              <a:t>  -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ước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lượng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dài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đồ</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vật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trong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gắn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vị</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đo</a:t>
            </a:r>
            <a:r>
              <a:rPr lang="en-US" sz="2800" dirty="0">
                <a:solidFill>
                  <a:srgbClr val="002060"/>
                </a:solidFill>
                <a:latin typeface="Times New Roman" pitchFamily="18" charset="0"/>
                <a:cs typeface="Times New Roman" pitchFamily="18" charset="0"/>
              </a:rPr>
              <a:t> </a:t>
            </a:r>
            <a:r>
              <a:rPr lang="en-US" sz="2800" i="1" dirty="0">
                <a:solidFill>
                  <a:srgbClr val="002060"/>
                </a:solidFill>
                <a:latin typeface="Times New Roman" pitchFamily="18" charset="0"/>
                <a:cs typeface="Times New Roman" pitchFamily="18" charset="0"/>
              </a:rPr>
              <a:t>cm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giờ</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đúng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trên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đồng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hồ</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xem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lịch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loại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lịch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tờ</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hằng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ngày</a:t>
            </a:r>
            <a:r>
              <a:rPr lang="en-US" sz="2800" dirty="0">
                <a:solidFill>
                  <a:srgbClr val="002060"/>
                </a:solidFill>
                <a:latin typeface="Times New Roman" pitchFamily="18" charset="0"/>
                <a:cs typeface="Times New Roman" pitchFamily="18" charset="0"/>
              </a:rPr>
              <a:t>.</a:t>
            </a:r>
          </a:p>
          <a:p>
            <a:pPr algn="just">
              <a:buFont typeface="Wingdings" pitchFamily="2" charset="2"/>
              <a:buChar char="v"/>
              <a:defRPr/>
            </a:pPr>
            <a:r>
              <a:rPr lang="en-US" sz="2800" dirty="0">
                <a:solidFill>
                  <a:srgbClr val="002060"/>
                </a:solidFill>
                <a:latin typeface="Times New Roman" pitchFamily="18" charset="0"/>
                <a:cs typeface="Times New Roman" pitchFamily="18" charset="0"/>
              </a:rPr>
              <a:t> </a:t>
            </a:r>
            <a:r>
              <a:rPr lang="en-US" sz="2800" i="1" dirty="0" err="1">
                <a:solidFill>
                  <a:srgbClr val="002060"/>
                </a:solidFill>
                <a:latin typeface="Times New Roman" pitchFamily="18" charset="0"/>
                <a:cs typeface="Times New Roman" pitchFamily="18" charset="0"/>
              </a:rPr>
              <a:t>Hoạt</a:t>
            </a:r>
            <a:r>
              <a:rPr lang="en-US" sz="2800" i="1" dirty="0">
                <a:solidFill>
                  <a:srgbClr val="002060"/>
                </a:solidFill>
                <a:latin typeface="Times New Roman" pitchFamily="18" charset="0"/>
                <a:cs typeface="Times New Roman" pitchFamily="18" charset="0"/>
              </a:rPr>
              <a:t> </a:t>
            </a:r>
            <a:r>
              <a:rPr lang="en-US" sz="2800" i="1" dirty="0" err="1">
                <a:solidFill>
                  <a:srgbClr val="002060"/>
                </a:solidFill>
                <a:latin typeface="Times New Roman" pitchFamily="18" charset="0"/>
                <a:cs typeface="Times New Roman" pitchFamily="18" charset="0"/>
              </a:rPr>
              <a:t>động</a:t>
            </a:r>
            <a:r>
              <a:rPr lang="en-US" sz="2800" i="1" dirty="0">
                <a:solidFill>
                  <a:srgbClr val="002060"/>
                </a:solidFill>
                <a:latin typeface="Times New Roman" pitchFamily="18" charset="0"/>
                <a:cs typeface="Times New Roman" pitchFamily="18" charset="0"/>
              </a:rPr>
              <a:t> 2: </a:t>
            </a:r>
            <a:r>
              <a:rPr lang="en-US" sz="2800" dirty="0" err="1">
                <a:solidFill>
                  <a:srgbClr val="002060"/>
                </a:solidFill>
                <a:latin typeface="Times New Roman" pitchFamily="18" charset="0"/>
                <a:cs typeface="Times New Roman" pitchFamily="18" charset="0"/>
              </a:rPr>
              <a:t>Tổ</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ngoài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giờ</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chính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khoá</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dụ</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trò</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chơi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toán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liên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quan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ôn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tập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củng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i="1"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kiến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cơ</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bản</a:t>
            </a:r>
            <a:r>
              <a:rPr lang="en-US" sz="2800" dirty="0">
                <a:solidFill>
                  <a:srgbClr val="002060"/>
                </a:solidFill>
                <a:latin typeface="Times New Roman" pitchFamily="18" charset="0"/>
                <a:cs typeface="Times New Roman" pitchFamily="18" charset="0"/>
              </a:rPr>
              <a:t>.</a:t>
            </a:r>
          </a:p>
          <a:p>
            <a:pPr marL="109728" indent="0" algn="just">
              <a:buFont typeface="Wingdings 3" panose="05040102010807070707" pitchFamily="18" charset="2"/>
              <a:buNone/>
              <a:defRPr/>
            </a:pPr>
            <a:endParaRPr lang="en-US" sz="2800" b="1"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a16="http://schemas.microsoft.com/office/drawing/2014/main" xmlns="" id="{558C327D-73DE-4903-AA30-8B41D7F12537}"/>
              </a:ext>
            </a:extLst>
          </p:cNvPr>
          <p:cNvSpPr>
            <a:spLocks noGrp="1" noChangeArrowheads="1"/>
          </p:cNvSpPr>
          <p:nvPr>
            <p:ph type="title"/>
          </p:nvPr>
        </p:nvSpPr>
        <p:spPr>
          <a:xfrm>
            <a:off x="1639888" y="306388"/>
            <a:ext cx="8912225" cy="639762"/>
          </a:xfrm>
        </p:spPr>
        <p:txBody>
          <a:bodyPr>
            <a:normAutofit fontScale="90000"/>
          </a:bodyPr>
          <a:lstStyle/>
          <a:p>
            <a:r>
              <a:rPr lang="en-US" altLang="en-US" b="1">
                <a:solidFill>
                  <a:srgbClr val="C00000"/>
                </a:solidFill>
                <a:latin typeface="Times New Roman" panose="02020603050405020304" pitchFamily="18" charset="0"/>
                <a:cs typeface="Times New Roman" panose="02020603050405020304" pitchFamily="18" charset="0"/>
              </a:rPr>
              <a:t>3- PH</a:t>
            </a:r>
            <a:r>
              <a:rPr lang="vi-VN" altLang="en-US" b="1">
                <a:solidFill>
                  <a:srgbClr val="C00000"/>
                </a:solidFill>
                <a:latin typeface="Times New Roman" panose="02020603050405020304" pitchFamily="18" charset="0"/>
                <a:cs typeface="Times New Roman" panose="02020603050405020304" pitchFamily="18" charset="0"/>
              </a:rPr>
              <a:t>Ư</a:t>
            </a:r>
            <a:r>
              <a:rPr lang="en-US" altLang="en-US" b="1">
                <a:solidFill>
                  <a:srgbClr val="C00000"/>
                </a:solidFill>
                <a:latin typeface="Times New Roman" panose="02020603050405020304" pitchFamily="18" charset="0"/>
                <a:cs typeface="Times New Roman" panose="02020603050405020304" pitchFamily="18" charset="0"/>
              </a:rPr>
              <a:t>ƠNG PHÁP</a:t>
            </a:r>
          </a:p>
        </p:txBody>
      </p:sp>
      <p:sp>
        <p:nvSpPr>
          <p:cNvPr id="48131" name="Content Placeholder 2">
            <a:extLst>
              <a:ext uri="{FF2B5EF4-FFF2-40B4-BE49-F238E27FC236}">
                <a16:creationId xmlns:a16="http://schemas.microsoft.com/office/drawing/2014/main" xmlns="" id="{CC4BF2C0-856E-463A-96CE-D585FB623E8B}"/>
              </a:ext>
            </a:extLst>
          </p:cNvPr>
          <p:cNvSpPr>
            <a:spLocks noGrp="1" noChangeArrowheads="1"/>
          </p:cNvSpPr>
          <p:nvPr>
            <p:ph idx="1"/>
          </p:nvPr>
        </p:nvSpPr>
        <p:spPr>
          <a:xfrm>
            <a:off x="269875" y="1219200"/>
            <a:ext cx="11763375" cy="3778250"/>
          </a:xfrm>
        </p:spPr>
        <p:txBody>
          <a:bodyPr>
            <a:normAutofit fontScale="85000" lnSpcReduction="10000"/>
          </a:bodyPr>
          <a:lstStyle/>
          <a:p>
            <a:pPr algn="just"/>
            <a:r>
              <a:rPr lang="en-US" altLang="en-US" sz="3200">
                <a:latin typeface="Times New Roman" panose="02020603050405020304" pitchFamily="18" charset="0"/>
                <a:cs typeface="Times New Roman" panose="02020603050405020304" pitchFamily="18" charset="0"/>
              </a:rPr>
              <a:t> </a:t>
            </a:r>
            <a:r>
              <a:rPr lang="en-US" altLang="en-US" sz="3200">
                <a:solidFill>
                  <a:srgbClr val="002060"/>
                </a:solidFill>
                <a:latin typeface="Times New Roman" panose="02020603050405020304" pitchFamily="18" charset="0"/>
                <a:cs typeface="Times New Roman" panose="02020603050405020304" pitchFamily="18" charset="0"/>
              </a:rPr>
              <a:t>Phải tổ chức cho học sinh hoạt động (với đồ vật thật, mô hình, kí hiệu toán học,…). </a:t>
            </a:r>
            <a:r>
              <a:rPr lang="vi-VN" altLang="en-US" sz="3200">
                <a:solidFill>
                  <a:srgbClr val="002060"/>
                </a:solidFill>
                <a:latin typeface="Times New Roman" panose="02020603050405020304" pitchFamily="18" charset="0"/>
                <a:cs typeface="Times New Roman" panose="02020603050405020304" pitchFamily="18" charset="0"/>
              </a:rPr>
              <a:t>  Cần tạo hứng thú học toán cho học sinh bằng việc tổ chức các trò chơi học tập, xây dựng các tình huống kích thích, cuốn hút học sinh vào các hoạt động học tập.</a:t>
            </a:r>
            <a:endParaRPr lang="en-US" altLang="en-US" sz="3200">
              <a:solidFill>
                <a:srgbClr val="002060"/>
              </a:solidFill>
              <a:latin typeface="Times New Roman" panose="02020603050405020304" pitchFamily="18" charset="0"/>
              <a:cs typeface="Times New Roman" panose="02020603050405020304" pitchFamily="18" charset="0"/>
            </a:endParaRPr>
          </a:p>
          <a:p>
            <a:pPr algn="just"/>
            <a:r>
              <a:rPr lang="vi-VN" altLang="en-US" sz="3200">
                <a:solidFill>
                  <a:srgbClr val="002060"/>
                </a:solidFill>
                <a:latin typeface="Times New Roman" panose="02020603050405020304" pitchFamily="18" charset="0"/>
                <a:cs typeface="Times New Roman" panose="02020603050405020304" pitchFamily="18" charset="0"/>
              </a:rPr>
              <a:t>Cần tổ chức quá trình dạy học theo hướng kiến tạo, trên cơ sở tạo dựng các tình huống có vấn đề, trong đó học sinh dựa trên vốn hiểu biết, kinh nghiệm sẵn có, được tham gia tìm tòi, phát hiện, suy luận giải quyết vấn đề, tự chiếm lĩnh kiến thức.</a:t>
            </a:r>
            <a:endParaRPr lang="en-US" altLang="en-US" sz="3200">
              <a:solidFill>
                <a:srgbClr val="002060"/>
              </a:solidFill>
              <a:latin typeface="Times New Roman" panose="02020603050405020304" pitchFamily="18" charset="0"/>
              <a:cs typeface="Times New Roman" panose="02020603050405020304" pitchFamily="18" charset="0"/>
            </a:endParaRPr>
          </a:p>
          <a:p>
            <a:pPr algn="just"/>
            <a:r>
              <a:rPr lang="vi-VN" altLang="en-US" sz="3200">
                <a:solidFill>
                  <a:srgbClr val="002060"/>
                </a:solidFill>
                <a:latin typeface="Times New Roman" panose="02020603050405020304" pitchFamily="18" charset="0"/>
                <a:cs typeface="Times New Roman" panose="02020603050405020304" pitchFamily="18" charset="0"/>
              </a:rPr>
              <a:t> Việc dạy học phải gắn với các tình huống thực mà học sinh được trải nghiệm.</a:t>
            </a:r>
            <a:endParaRPr lang="en-US" altLang="en-US" sz="32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xmlns="" id="{69FAEC35-F73B-4F61-94B9-5A326B22FE7C}"/>
              </a:ext>
            </a:extLst>
          </p:cNvPr>
          <p:cNvSpPr/>
          <p:nvPr/>
        </p:nvSpPr>
        <p:spPr>
          <a:xfrm>
            <a:off x="2716213" y="2676525"/>
            <a:ext cx="7885112" cy="18557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a:extLst>
              <a:ext uri="{FF2B5EF4-FFF2-40B4-BE49-F238E27FC236}">
                <a16:creationId xmlns:a16="http://schemas.microsoft.com/office/drawing/2014/main" xmlns="" id="{6DFAD756-9D0B-4423-BB2A-0E890B534D7E}"/>
              </a:ext>
            </a:extLst>
          </p:cNvPr>
          <p:cNvSpPr/>
          <p:nvPr/>
        </p:nvSpPr>
        <p:spPr>
          <a:xfrm>
            <a:off x="2925173" y="3189092"/>
            <a:ext cx="7231595" cy="830997"/>
          </a:xfrm>
          <a:prstGeom prst="rect">
            <a:avLst/>
          </a:prstGeom>
          <a:noFill/>
        </p:spPr>
        <p:txBody>
          <a:bodyPr wrap="none">
            <a:spAutoFit/>
            <a:scene3d>
              <a:camera prst="perspectiveRelaxedModerately"/>
              <a:lightRig rig="threePt" dir="t"/>
            </a:scene3d>
          </a:bodyPr>
          <a:lstStyle/>
          <a:p>
            <a:pPr algn="ctr">
              <a:defRPr/>
            </a:pPr>
            <a:r>
              <a:rPr lang="en-US" sz="4800" b="1" dirty="0">
                <a:ln w="12700">
                  <a:solidFill>
                    <a:schemeClr val="accent1"/>
                  </a:solidFill>
                  <a:prstDash val="solid"/>
                </a:ln>
                <a:solidFill>
                  <a:schemeClr val="bg1"/>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rPr>
              <a:t>TRÂN TRỌNG CÁM </a:t>
            </a:r>
            <a:r>
              <a:rPr lang="vi-VN" sz="4800" b="1" dirty="0">
                <a:ln w="12700">
                  <a:solidFill>
                    <a:schemeClr val="accent1"/>
                  </a:solidFill>
                  <a:prstDash val="solid"/>
                </a:ln>
                <a:solidFill>
                  <a:schemeClr val="bg1"/>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rPr>
              <a:t>Ơ</a:t>
            </a:r>
            <a:r>
              <a:rPr lang="en-US" sz="4800" b="1" dirty="0">
                <a:ln w="12700">
                  <a:solidFill>
                    <a:schemeClr val="accent1"/>
                  </a:solidFill>
                  <a:prstDash val="solid"/>
                </a:ln>
                <a:solidFill>
                  <a:schemeClr val="bg1"/>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rPr>
              <a:t>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xmlns="" id="{E040CBBF-C59E-4008-9137-B47CAA2AFB26}"/>
              </a:ext>
            </a:extLst>
          </p:cNvPr>
          <p:cNvSpPr>
            <a:spLocks noGrp="1" noChangeArrowheads="1"/>
          </p:cNvSpPr>
          <p:nvPr>
            <p:ph type="title"/>
          </p:nvPr>
        </p:nvSpPr>
        <p:spPr>
          <a:xfrm>
            <a:off x="1666875" y="554038"/>
            <a:ext cx="8912225" cy="688975"/>
          </a:xfrm>
        </p:spPr>
        <p:txBody>
          <a:bodyPr/>
          <a:lstStyle/>
          <a:p>
            <a:r>
              <a:rPr lang="en-US" altLang="en-US" b="1">
                <a:solidFill>
                  <a:srgbClr val="C00000"/>
                </a:solidFill>
                <a:latin typeface="Times New Roman" panose="02020603050405020304" pitchFamily="18" charset="0"/>
                <a:cs typeface="Times New Roman" panose="02020603050405020304" pitchFamily="18" charset="0"/>
              </a:rPr>
              <a:t>1- THỜI LƯỢNG</a:t>
            </a:r>
          </a:p>
        </p:txBody>
      </p:sp>
      <p:sp>
        <p:nvSpPr>
          <p:cNvPr id="3" name="Content Placeholder 2">
            <a:extLst>
              <a:ext uri="{FF2B5EF4-FFF2-40B4-BE49-F238E27FC236}">
                <a16:creationId xmlns:a16="http://schemas.microsoft.com/office/drawing/2014/main" xmlns="" id="{50A5294F-EF95-4E99-97EB-69012129B64D}"/>
              </a:ext>
            </a:extLst>
          </p:cNvPr>
          <p:cNvSpPr>
            <a:spLocks noGrp="1"/>
          </p:cNvSpPr>
          <p:nvPr>
            <p:ph idx="1"/>
          </p:nvPr>
        </p:nvSpPr>
        <p:spPr>
          <a:xfrm>
            <a:off x="608013" y="1500188"/>
            <a:ext cx="11279187" cy="3778250"/>
          </a:xfrm>
        </p:spPr>
        <p:txBody>
          <a:bodyPr/>
          <a:lstStyle/>
          <a:p>
            <a:pPr>
              <a:defRPr/>
            </a:pPr>
            <a:r>
              <a:rPr lang="vi-VN" sz="3200" dirty="0">
                <a:solidFill>
                  <a:srgbClr val="002060"/>
                </a:solidFill>
                <a:latin typeface="Times New Roman" pitchFamily="18" charset="0"/>
                <a:cs typeface="Times New Roman" pitchFamily="18" charset="0"/>
              </a:rPr>
              <a:t>Chương trình môn Toán lớp 1 mới giảm 01 tiết/tuần (cả năm giảm 35 tiết)</a:t>
            </a:r>
            <a:endParaRPr lang="en-US" sz="3200" dirty="0">
              <a:solidFill>
                <a:srgbClr val="002060"/>
              </a:solidFill>
              <a:latin typeface="Times New Roman" pitchFamily="18" charset="0"/>
              <a:cs typeface="Times New Roman" pitchFamily="18" charset="0"/>
            </a:endParaRPr>
          </a:p>
          <a:p>
            <a:pPr marL="0" indent="0">
              <a:buFont typeface="Wingdings 3" panose="05040102010807070707" pitchFamily="18" charset="2"/>
              <a:buNone/>
              <a:defRPr/>
            </a:pPr>
            <a:endParaRPr lang="en-US" sz="3200" dirty="0">
              <a:solidFill>
                <a:srgbClr val="002060"/>
              </a:solidFill>
              <a:latin typeface="Times New Roman" pitchFamily="18" charset="0"/>
              <a:cs typeface="Times New Roman" pitchFamily="18" charset="0"/>
            </a:endParaRPr>
          </a:p>
          <a:p>
            <a:pPr marL="0" indent="0">
              <a:buFont typeface="Wingdings 3" panose="05040102010807070707" pitchFamily="18" charset="2"/>
              <a:buNone/>
              <a:defRPr/>
            </a:pPr>
            <a:endParaRPr lang="en-US" sz="3200" dirty="0">
              <a:solidFill>
                <a:srgbClr val="002060"/>
              </a:solidFill>
              <a:latin typeface="Times New Roman" pitchFamily="18" charset="0"/>
              <a:cs typeface="Times New Roman" pitchFamily="18" charset="0"/>
            </a:endParaRPr>
          </a:p>
        </p:txBody>
      </p:sp>
      <p:graphicFrame>
        <p:nvGraphicFramePr>
          <p:cNvPr id="4" name="Table 3">
            <a:extLst>
              <a:ext uri="{FF2B5EF4-FFF2-40B4-BE49-F238E27FC236}">
                <a16:creationId xmlns:a16="http://schemas.microsoft.com/office/drawing/2014/main" xmlns="" id="{2C9339AE-5EDB-4C8A-8F3A-B1E692D47598}"/>
              </a:ext>
            </a:extLst>
          </p:cNvPr>
          <p:cNvGraphicFramePr>
            <a:graphicFrameLocks noGrp="1"/>
          </p:cNvGraphicFramePr>
          <p:nvPr/>
        </p:nvGraphicFramePr>
        <p:xfrm>
          <a:off x="1231900" y="2619375"/>
          <a:ext cx="10655300" cy="2168581"/>
        </p:xfrm>
        <a:graphic>
          <a:graphicData uri="http://schemas.openxmlformats.org/drawingml/2006/table">
            <a:tbl>
              <a:tblPr firstRow="1" bandRow="1">
                <a:tableStyleId>{5C22544A-7EE6-4342-B048-85BDC9FD1C3A}</a:tableStyleId>
              </a:tblPr>
              <a:tblGrid>
                <a:gridCol w="5327650">
                  <a:extLst>
                    <a:ext uri="{9D8B030D-6E8A-4147-A177-3AD203B41FA5}">
                      <a16:colId xmlns:a16="http://schemas.microsoft.com/office/drawing/2014/main" xmlns="" val="20000"/>
                    </a:ext>
                  </a:extLst>
                </a:gridCol>
                <a:gridCol w="5327650">
                  <a:extLst>
                    <a:ext uri="{9D8B030D-6E8A-4147-A177-3AD203B41FA5}">
                      <a16:colId xmlns:a16="http://schemas.microsoft.com/office/drawing/2014/main" xmlns="" val="20001"/>
                    </a:ext>
                  </a:extLst>
                </a:gridCol>
              </a:tblGrid>
              <a:tr h="639976">
                <a:tc>
                  <a:txBody>
                    <a:bodyPr/>
                    <a:lstStyle/>
                    <a:p>
                      <a:pPr algn="ctr"/>
                      <a:r>
                        <a:rPr lang="en-US" sz="3600" dirty="0" err="1"/>
                        <a:t>Chương</a:t>
                      </a:r>
                      <a:r>
                        <a:rPr lang="en-US" sz="3600" baseline="0" dirty="0"/>
                        <a:t> </a:t>
                      </a:r>
                      <a:r>
                        <a:rPr lang="en-US" sz="3600" baseline="0" dirty="0" err="1"/>
                        <a:t>trình</a:t>
                      </a:r>
                      <a:r>
                        <a:rPr lang="en-US" sz="3600" baseline="0" dirty="0"/>
                        <a:t> </a:t>
                      </a:r>
                      <a:r>
                        <a:rPr lang="en-US" sz="3600" baseline="0" dirty="0" err="1"/>
                        <a:t>mới</a:t>
                      </a:r>
                      <a:endParaRPr lang="en-US" sz="3600" dirty="0"/>
                    </a:p>
                  </a:txBody>
                  <a:tcPr marL="91445" marR="91445" marT="45678" marB="45678"/>
                </a:tc>
                <a:tc>
                  <a:txBody>
                    <a:bodyPr/>
                    <a:lstStyle/>
                    <a:p>
                      <a:pPr algn="ctr"/>
                      <a:r>
                        <a:rPr lang="en-US" sz="3600" dirty="0" err="1"/>
                        <a:t>Chương</a:t>
                      </a:r>
                      <a:r>
                        <a:rPr lang="en-US" sz="3600" baseline="0" dirty="0"/>
                        <a:t> </a:t>
                      </a:r>
                      <a:r>
                        <a:rPr lang="en-US" sz="3600" baseline="0" dirty="0" err="1"/>
                        <a:t>trình</a:t>
                      </a:r>
                      <a:r>
                        <a:rPr lang="en-US" sz="3600" baseline="0" dirty="0"/>
                        <a:t> </a:t>
                      </a:r>
                      <a:r>
                        <a:rPr lang="en-US" sz="3600" baseline="0" dirty="0" err="1"/>
                        <a:t>hiện</a:t>
                      </a:r>
                      <a:r>
                        <a:rPr lang="en-US" sz="3600" baseline="0" dirty="0"/>
                        <a:t> </a:t>
                      </a:r>
                      <a:r>
                        <a:rPr lang="en-US" sz="3600" baseline="0" dirty="0" err="1"/>
                        <a:t>hành</a:t>
                      </a:r>
                      <a:endParaRPr lang="en-US" sz="3600" dirty="0"/>
                    </a:p>
                  </a:txBody>
                  <a:tcPr marL="91445" marR="91445" marT="45678" marB="45678"/>
                </a:tc>
                <a:extLst>
                  <a:ext uri="{0D108BD9-81ED-4DB2-BD59-A6C34878D82A}">
                    <a16:rowId xmlns:a16="http://schemas.microsoft.com/office/drawing/2014/main" xmlns="" val="10000"/>
                  </a:ext>
                </a:extLst>
              </a:tr>
              <a:tr h="579018">
                <a:tc>
                  <a:txBody>
                    <a:bodyPr/>
                    <a:lstStyle/>
                    <a:p>
                      <a:r>
                        <a:rPr lang="en-US" sz="3200" dirty="0" err="1">
                          <a:latin typeface="Times New Roman" pitchFamily="18" charset="0"/>
                          <a:cs typeface="Times New Roman" pitchFamily="18" charset="0"/>
                        </a:rPr>
                        <a:t>Mỗi</a:t>
                      </a:r>
                      <a:r>
                        <a:rPr lang="en-US" sz="3200" baseline="0" dirty="0">
                          <a:latin typeface="Times New Roman" pitchFamily="18" charset="0"/>
                          <a:cs typeface="Times New Roman" pitchFamily="18" charset="0"/>
                        </a:rPr>
                        <a:t> </a:t>
                      </a:r>
                      <a:r>
                        <a:rPr lang="en-US" sz="3200" baseline="0" dirty="0" err="1">
                          <a:latin typeface="Times New Roman" pitchFamily="18" charset="0"/>
                          <a:cs typeface="Times New Roman" pitchFamily="18" charset="0"/>
                        </a:rPr>
                        <a:t>tuần</a:t>
                      </a:r>
                      <a:r>
                        <a:rPr lang="en-US" sz="3200" baseline="0" dirty="0">
                          <a:latin typeface="Times New Roman" pitchFamily="18" charset="0"/>
                          <a:cs typeface="Times New Roman" pitchFamily="18" charset="0"/>
                        </a:rPr>
                        <a:t> 3 </a:t>
                      </a:r>
                      <a:r>
                        <a:rPr lang="en-US" sz="3200" baseline="0" dirty="0" err="1">
                          <a:latin typeface="Times New Roman" pitchFamily="18" charset="0"/>
                          <a:cs typeface="Times New Roman" pitchFamily="18" charset="0"/>
                        </a:rPr>
                        <a:t>tiết</a:t>
                      </a:r>
                      <a:endParaRPr lang="en-US" sz="3200" dirty="0">
                        <a:latin typeface="Times New Roman" pitchFamily="18" charset="0"/>
                        <a:cs typeface="Times New Roman" pitchFamily="18" charset="0"/>
                      </a:endParaRPr>
                    </a:p>
                  </a:txBody>
                  <a:tcPr marL="91445" marR="91445" marT="45678" marB="45678"/>
                </a:tc>
                <a:tc>
                  <a:txBody>
                    <a:bodyPr/>
                    <a:lstStyle/>
                    <a:p>
                      <a:r>
                        <a:rPr lang="en-US" sz="3200" dirty="0" err="1">
                          <a:latin typeface="Times New Roman" pitchFamily="18" charset="0"/>
                          <a:cs typeface="Times New Roman" pitchFamily="18" charset="0"/>
                        </a:rPr>
                        <a:t>Mỗi</a:t>
                      </a:r>
                      <a:r>
                        <a:rPr lang="en-US" sz="3200" baseline="0" dirty="0">
                          <a:latin typeface="Times New Roman" pitchFamily="18" charset="0"/>
                          <a:cs typeface="Times New Roman" pitchFamily="18" charset="0"/>
                        </a:rPr>
                        <a:t> </a:t>
                      </a:r>
                      <a:r>
                        <a:rPr lang="en-US" sz="3200" baseline="0" dirty="0" err="1">
                          <a:latin typeface="Times New Roman" pitchFamily="18" charset="0"/>
                          <a:cs typeface="Times New Roman" pitchFamily="18" charset="0"/>
                        </a:rPr>
                        <a:t>tuần</a:t>
                      </a:r>
                      <a:r>
                        <a:rPr lang="en-US" sz="3200" baseline="0" dirty="0">
                          <a:latin typeface="Times New Roman" pitchFamily="18" charset="0"/>
                          <a:cs typeface="Times New Roman" pitchFamily="18" charset="0"/>
                        </a:rPr>
                        <a:t> 4 </a:t>
                      </a:r>
                      <a:r>
                        <a:rPr lang="en-US" sz="3200" baseline="0" dirty="0" err="1">
                          <a:latin typeface="Times New Roman" pitchFamily="18" charset="0"/>
                          <a:cs typeface="Times New Roman" pitchFamily="18" charset="0"/>
                        </a:rPr>
                        <a:t>tiết</a:t>
                      </a:r>
                      <a:endParaRPr lang="en-US" sz="3200" dirty="0">
                        <a:latin typeface="Times New Roman" pitchFamily="18" charset="0"/>
                        <a:cs typeface="Times New Roman" pitchFamily="18" charset="0"/>
                      </a:endParaRPr>
                    </a:p>
                  </a:txBody>
                  <a:tcPr marL="91445" marR="91445" marT="45678" marB="45678"/>
                </a:tc>
                <a:extLst>
                  <a:ext uri="{0D108BD9-81ED-4DB2-BD59-A6C34878D82A}">
                    <a16:rowId xmlns:a16="http://schemas.microsoft.com/office/drawing/2014/main" xmlns="" val="10001"/>
                  </a:ext>
                </a:extLst>
              </a:tr>
              <a:tr h="579018">
                <a:tc>
                  <a:txBody>
                    <a:bodyPr/>
                    <a:lstStyle/>
                    <a:p>
                      <a:r>
                        <a:rPr lang="en-US" sz="3200" dirty="0" err="1">
                          <a:latin typeface="Times New Roman" pitchFamily="18" charset="0"/>
                          <a:cs typeface="Times New Roman" pitchFamily="18" charset="0"/>
                        </a:rPr>
                        <a:t>Cả</a:t>
                      </a:r>
                      <a:r>
                        <a:rPr lang="en-US" sz="3200" baseline="0" dirty="0">
                          <a:latin typeface="Times New Roman" pitchFamily="18" charset="0"/>
                          <a:cs typeface="Times New Roman" pitchFamily="18" charset="0"/>
                        </a:rPr>
                        <a:t> </a:t>
                      </a:r>
                      <a:r>
                        <a:rPr lang="en-US" sz="3200" baseline="0" dirty="0" err="1">
                          <a:latin typeface="Times New Roman" pitchFamily="18" charset="0"/>
                          <a:cs typeface="Times New Roman" pitchFamily="18" charset="0"/>
                        </a:rPr>
                        <a:t>năm</a:t>
                      </a:r>
                      <a:r>
                        <a:rPr lang="en-US" sz="3200" baseline="0" dirty="0">
                          <a:latin typeface="Times New Roman" pitchFamily="18" charset="0"/>
                          <a:cs typeface="Times New Roman" pitchFamily="18" charset="0"/>
                        </a:rPr>
                        <a:t> (35 </a:t>
                      </a:r>
                      <a:r>
                        <a:rPr lang="en-US" sz="3200" baseline="0" dirty="0" err="1">
                          <a:latin typeface="Times New Roman" pitchFamily="18" charset="0"/>
                          <a:cs typeface="Times New Roman" pitchFamily="18" charset="0"/>
                        </a:rPr>
                        <a:t>tuần</a:t>
                      </a:r>
                      <a:r>
                        <a:rPr lang="en-US" sz="3200" baseline="0" dirty="0">
                          <a:latin typeface="Times New Roman" pitchFamily="18" charset="0"/>
                          <a:cs typeface="Times New Roman" pitchFamily="18" charset="0"/>
                        </a:rPr>
                        <a:t>): 105 </a:t>
                      </a:r>
                      <a:r>
                        <a:rPr lang="en-US" sz="3200" baseline="0" dirty="0" err="1">
                          <a:latin typeface="Times New Roman" pitchFamily="18" charset="0"/>
                          <a:cs typeface="Times New Roman" pitchFamily="18" charset="0"/>
                        </a:rPr>
                        <a:t>tiết</a:t>
                      </a:r>
                      <a:endParaRPr lang="en-US" sz="3200" dirty="0">
                        <a:latin typeface="Times New Roman" pitchFamily="18" charset="0"/>
                        <a:cs typeface="Times New Roman" pitchFamily="18" charset="0"/>
                      </a:endParaRPr>
                    </a:p>
                  </a:txBody>
                  <a:tcPr marL="91445" marR="91445" marT="45678" marB="45678"/>
                </a:tc>
                <a:tc>
                  <a:txBody>
                    <a:bodyPr/>
                    <a:lstStyle/>
                    <a:p>
                      <a:r>
                        <a:rPr lang="en-US" sz="3200" dirty="0" err="1">
                          <a:latin typeface="Times New Roman" pitchFamily="18" charset="0"/>
                          <a:cs typeface="Times New Roman" pitchFamily="18" charset="0"/>
                        </a:rPr>
                        <a:t>Cả</a:t>
                      </a:r>
                      <a:r>
                        <a:rPr lang="en-US" sz="3200" baseline="0" dirty="0">
                          <a:latin typeface="Times New Roman" pitchFamily="18" charset="0"/>
                          <a:cs typeface="Times New Roman" pitchFamily="18" charset="0"/>
                        </a:rPr>
                        <a:t> </a:t>
                      </a:r>
                      <a:r>
                        <a:rPr lang="en-US" sz="3200" baseline="0" dirty="0" err="1">
                          <a:latin typeface="Times New Roman" pitchFamily="18" charset="0"/>
                          <a:cs typeface="Times New Roman" pitchFamily="18" charset="0"/>
                        </a:rPr>
                        <a:t>năm</a:t>
                      </a:r>
                      <a:r>
                        <a:rPr lang="en-US" sz="3200" baseline="0" dirty="0">
                          <a:latin typeface="Times New Roman" pitchFamily="18" charset="0"/>
                          <a:cs typeface="Times New Roman" pitchFamily="18" charset="0"/>
                        </a:rPr>
                        <a:t> (35 </a:t>
                      </a:r>
                      <a:r>
                        <a:rPr lang="en-US" sz="3200" baseline="0" dirty="0" err="1">
                          <a:latin typeface="Times New Roman" pitchFamily="18" charset="0"/>
                          <a:cs typeface="Times New Roman" pitchFamily="18" charset="0"/>
                        </a:rPr>
                        <a:t>tuần</a:t>
                      </a:r>
                      <a:r>
                        <a:rPr lang="en-US" sz="3200" baseline="0" dirty="0">
                          <a:latin typeface="Times New Roman" pitchFamily="18" charset="0"/>
                          <a:cs typeface="Times New Roman" pitchFamily="18" charset="0"/>
                        </a:rPr>
                        <a:t>): 140 </a:t>
                      </a:r>
                      <a:r>
                        <a:rPr lang="en-US" sz="3200" baseline="0" dirty="0" err="1">
                          <a:latin typeface="Times New Roman" pitchFamily="18" charset="0"/>
                          <a:cs typeface="Times New Roman" pitchFamily="18" charset="0"/>
                        </a:rPr>
                        <a:t>tiết</a:t>
                      </a:r>
                      <a:endParaRPr lang="en-US" sz="3200" dirty="0">
                        <a:latin typeface="Times New Roman" pitchFamily="18" charset="0"/>
                        <a:cs typeface="Times New Roman" pitchFamily="18" charset="0"/>
                      </a:endParaRPr>
                    </a:p>
                  </a:txBody>
                  <a:tcPr marL="91445" marR="91445" marT="45678" marB="45678"/>
                </a:tc>
                <a:extLst>
                  <a:ext uri="{0D108BD9-81ED-4DB2-BD59-A6C34878D82A}">
                    <a16:rowId xmlns:a16="http://schemas.microsoft.com/office/drawing/2014/main" xmlns="" val="10002"/>
                  </a:ext>
                </a:extLst>
              </a:tr>
              <a:tr h="370513">
                <a:tc>
                  <a:txBody>
                    <a:bodyPr/>
                    <a:lstStyle/>
                    <a:p>
                      <a:endParaRPr lang="en-US" sz="1800"/>
                    </a:p>
                  </a:txBody>
                  <a:tcPr marL="91445" marR="91445" marT="45678" marB="45678"/>
                </a:tc>
                <a:tc>
                  <a:txBody>
                    <a:bodyPr/>
                    <a:lstStyle/>
                    <a:p>
                      <a:endParaRPr lang="en-US" sz="1800" dirty="0"/>
                    </a:p>
                  </a:txBody>
                  <a:tcPr marL="91445" marR="91445" marT="45678" marB="45678"/>
                </a:tc>
                <a:extLst>
                  <a:ext uri="{0D108BD9-81ED-4DB2-BD59-A6C34878D82A}">
                    <a16:rowId xmlns:a16="http://schemas.microsoft.com/office/drawing/2014/main" xmlns="" val="10003"/>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xmlns="" id="{09150451-C26F-43A8-A38B-BE2B54C6AAEA}"/>
              </a:ext>
            </a:extLst>
          </p:cNvPr>
          <p:cNvSpPr>
            <a:spLocks noGrp="1" noChangeArrowheads="1"/>
          </p:cNvSpPr>
          <p:nvPr>
            <p:ph type="title"/>
          </p:nvPr>
        </p:nvSpPr>
        <p:spPr>
          <a:xfrm>
            <a:off x="1643063" y="565150"/>
            <a:ext cx="8912225" cy="630238"/>
          </a:xfrm>
        </p:spPr>
        <p:txBody>
          <a:bodyPr>
            <a:normAutofit fontScale="90000"/>
          </a:bodyPr>
          <a:lstStyle/>
          <a:p>
            <a:r>
              <a:rPr lang="en-US" altLang="en-US" b="1">
                <a:solidFill>
                  <a:srgbClr val="C00000"/>
                </a:solidFill>
                <a:latin typeface="Times New Roman" panose="02020603050405020304" pitchFamily="18" charset="0"/>
                <a:cs typeface="Times New Roman" panose="02020603050405020304" pitchFamily="18" charset="0"/>
              </a:rPr>
              <a:t>2- NỘI DUNG</a:t>
            </a:r>
          </a:p>
        </p:txBody>
      </p:sp>
      <p:sp>
        <p:nvSpPr>
          <p:cNvPr id="3" name="Content Placeholder 2">
            <a:extLst>
              <a:ext uri="{FF2B5EF4-FFF2-40B4-BE49-F238E27FC236}">
                <a16:creationId xmlns:a16="http://schemas.microsoft.com/office/drawing/2014/main" xmlns="" id="{CAA2C196-BF86-413B-943E-C8F5F0A4BA25}"/>
              </a:ext>
            </a:extLst>
          </p:cNvPr>
          <p:cNvSpPr>
            <a:spLocks noGrp="1"/>
          </p:cNvSpPr>
          <p:nvPr>
            <p:ph idx="1"/>
          </p:nvPr>
        </p:nvSpPr>
        <p:spPr>
          <a:xfrm>
            <a:off x="222250" y="1347788"/>
            <a:ext cx="11969750" cy="5510212"/>
          </a:xfrm>
        </p:spPr>
        <p:txBody>
          <a:bodyPr/>
          <a:lstStyle/>
          <a:p>
            <a:pPr>
              <a:spcBef>
                <a:spcPts val="600"/>
              </a:spcBef>
              <a:defRPr/>
            </a:pPr>
            <a:r>
              <a:rPr lang="vi-VN" sz="3200" dirty="0">
                <a:solidFill>
                  <a:srgbClr val="002060"/>
                </a:solidFill>
                <a:latin typeface="Times New Roman" pitchFamily="18" charset="0"/>
                <a:cs typeface="Times New Roman" pitchFamily="18" charset="0"/>
              </a:rPr>
              <a:t>Chương trình môn Toán lớp 1 hiện hành được cấu trúc thành 4 mạch kiến thức:</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Số học</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Đại lượng và đo đại lượng</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Yếu tố hình học</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Giải bài toán có lời văn.</a:t>
            </a:r>
          </a:p>
          <a:p>
            <a:pPr>
              <a:spcBef>
                <a:spcPts val="600"/>
              </a:spcBef>
              <a:defRPr/>
            </a:pPr>
            <a:r>
              <a:rPr lang="vi-VN" sz="3200" dirty="0">
                <a:solidFill>
                  <a:srgbClr val="002060"/>
                </a:solidFill>
                <a:latin typeface="Times New Roman" pitchFamily="18" charset="0"/>
                <a:cs typeface="Times New Roman" pitchFamily="18" charset="0"/>
              </a:rPr>
              <a:t>Nội dung chương trình môn Toán lớp 1 mới được cấu trúc thành 2 mạch kiến thức:</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Số và phép tính</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Hình học và Đo lường.</a:t>
            </a:r>
          </a:p>
          <a:p>
            <a:pPr>
              <a:defRPr/>
            </a:pPr>
            <a:endParaRPr lang="en-US" sz="32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56" name="Title 2">
            <a:extLst>
              <a:ext uri="{FF2B5EF4-FFF2-40B4-BE49-F238E27FC236}">
                <a16:creationId xmlns:a16="http://schemas.microsoft.com/office/drawing/2014/main" xmlns="" id="{D187E66B-EE7E-43AA-82A5-A7E80C83C6A3}"/>
              </a:ext>
            </a:extLst>
          </p:cNvPr>
          <p:cNvSpPr>
            <a:spLocks noGrp="1" noChangeArrowheads="1"/>
          </p:cNvSpPr>
          <p:nvPr>
            <p:ph type="title"/>
          </p:nvPr>
        </p:nvSpPr>
        <p:spPr>
          <a:xfrm>
            <a:off x="2057400" y="152400"/>
            <a:ext cx="8077200" cy="533400"/>
          </a:xfrm>
        </p:spPr>
        <p:txBody>
          <a:bodyPr>
            <a:normAutofit fontScale="90000"/>
          </a:bodyPr>
          <a:lstStyle/>
          <a:p>
            <a:pPr algn="ctr"/>
            <a:r>
              <a:rPr lang="en-US" altLang="en-US" sz="3200" b="1">
                <a:solidFill>
                  <a:srgbClr val="FF0000"/>
                </a:solidFill>
                <a:latin typeface="Times New Roman" panose="02020603050405020304" pitchFamily="18" charset="0"/>
                <a:cs typeface="Times New Roman" panose="02020603050405020304" pitchFamily="18" charset="0"/>
              </a:rPr>
              <a:t> LỚP 1</a:t>
            </a:r>
          </a:p>
        </p:txBody>
      </p:sp>
      <p:graphicFrame>
        <p:nvGraphicFramePr>
          <p:cNvPr id="4" name="Content Placeholder 3">
            <a:extLst>
              <a:ext uri="{FF2B5EF4-FFF2-40B4-BE49-F238E27FC236}">
                <a16:creationId xmlns:a16="http://schemas.microsoft.com/office/drawing/2014/main" xmlns="" id="{86835F8D-62B5-446D-8868-D9E7631F4492}"/>
              </a:ext>
            </a:extLst>
          </p:cNvPr>
          <p:cNvGraphicFramePr>
            <a:graphicFrameLocks noGrp="1"/>
          </p:cNvGraphicFramePr>
          <p:nvPr>
            <p:ph idx="1"/>
          </p:nvPr>
        </p:nvGraphicFramePr>
        <p:xfrm>
          <a:off x="212725" y="709613"/>
          <a:ext cx="11887200" cy="5943600"/>
        </p:xfrm>
        <a:graphic>
          <a:graphicData uri="http://schemas.openxmlformats.org/drawingml/2006/table">
            <a:tbl>
              <a:tblPr firstRow="1" bandRow="1">
                <a:tableStyleId>{5C22544A-7EE6-4342-B048-85BDC9FD1C3A}</a:tableStyleId>
              </a:tblPr>
              <a:tblGrid>
                <a:gridCol w="1472750">
                  <a:extLst>
                    <a:ext uri="{9D8B030D-6E8A-4147-A177-3AD203B41FA5}">
                      <a16:colId xmlns:a16="http://schemas.microsoft.com/office/drawing/2014/main" xmlns="" val="20000"/>
                    </a:ext>
                  </a:extLst>
                </a:gridCol>
                <a:gridCol w="3471482">
                  <a:extLst>
                    <a:ext uri="{9D8B030D-6E8A-4147-A177-3AD203B41FA5}">
                      <a16:colId xmlns:a16="http://schemas.microsoft.com/office/drawing/2014/main" xmlns="" val="20001"/>
                    </a:ext>
                  </a:extLst>
                </a:gridCol>
                <a:gridCol w="6942968">
                  <a:extLst>
                    <a:ext uri="{9D8B030D-6E8A-4147-A177-3AD203B41FA5}">
                      <a16:colId xmlns:a16="http://schemas.microsoft.com/office/drawing/2014/main" xmlns="" val="20002"/>
                    </a:ext>
                  </a:extLst>
                </a:gridCol>
              </a:tblGrid>
              <a:tr h="466624">
                <a:tc gridSpan="2">
                  <a:txBody>
                    <a:bodyPr/>
                    <a:lstStyle/>
                    <a:p>
                      <a:pPr algn="ctr"/>
                      <a:r>
                        <a:rPr lang="en-US" sz="2200" dirty="0" err="1">
                          <a:latin typeface="Times New Roman" pitchFamily="18" charset="0"/>
                          <a:cs typeface="Times New Roman" pitchFamily="18" charset="0"/>
                        </a:rPr>
                        <a:t>Nội</a:t>
                      </a:r>
                      <a:r>
                        <a:rPr lang="en-US" sz="2200" baseline="0" dirty="0">
                          <a:latin typeface="Times New Roman" pitchFamily="18" charset="0"/>
                          <a:cs typeface="Times New Roman" pitchFamily="18" charset="0"/>
                        </a:rPr>
                        <a:t> dung</a:t>
                      </a:r>
                      <a:endParaRPr lang="en-US" sz="2200" dirty="0">
                        <a:latin typeface="Times New Roman" pitchFamily="18" charset="0"/>
                        <a:cs typeface="Times New Roman" pitchFamily="18" charset="0"/>
                      </a:endParaRPr>
                    </a:p>
                  </a:txBody>
                  <a:tcPr/>
                </a:tc>
                <a:tc hMerge="1">
                  <a:txBody>
                    <a:bodyPr/>
                    <a:lstStyle/>
                    <a:p>
                      <a:endParaRPr lang="en-US"/>
                    </a:p>
                  </a:txBody>
                  <a:tcPr/>
                </a:tc>
                <a:tc>
                  <a:txBody>
                    <a:bodyPr/>
                    <a:lstStyle/>
                    <a:p>
                      <a:pPr algn="ctr"/>
                      <a:r>
                        <a:rPr lang="en-US" sz="2200" dirty="0" err="1">
                          <a:latin typeface="Times New Roman" panose="02020603050405020304" pitchFamily="18" charset="0"/>
                          <a:cs typeface="Times New Roman" panose="02020603050405020304" pitchFamily="18" charset="0"/>
                        </a:rPr>
                        <a:t>Yêu</a:t>
                      </a:r>
                      <a:r>
                        <a:rPr lang="en-US" sz="2200" baseline="0" dirty="0">
                          <a:latin typeface="Times New Roman" panose="02020603050405020304" pitchFamily="18" charset="0"/>
                          <a:cs typeface="Times New Roman" panose="02020603050405020304" pitchFamily="18" charset="0"/>
                        </a:rPr>
                        <a:t> </a:t>
                      </a:r>
                      <a:r>
                        <a:rPr lang="en-US" sz="2200" baseline="0" dirty="0" err="1">
                          <a:latin typeface="Times New Roman" panose="02020603050405020304" pitchFamily="18" charset="0"/>
                          <a:cs typeface="Times New Roman" panose="02020603050405020304" pitchFamily="18" charset="0"/>
                        </a:rPr>
                        <a:t>cầu</a:t>
                      </a:r>
                      <a:r>
                        <a:rPr lang="en-US" sz="2200" baseline="0" dirty="0">
                          <a:latin typeface="Times New Roman" panose="02020603050405020304" pitchFamily="18" charset="0"/>
                          <a:cs typeface="Times New Roman" panose="02020603050405020304" pitchFamily="18" charset="0"/>
                        </a:rPr>
                        <a:t> </a:t>
                      </a:r>
                      <a:r>
                        <a:rPr lang="en-US" sz="2200" baseline="0" dirty="0" err="1">
                          <a:latin typeface="Times New Roman" panose="02020603050405020304" pitchFamily="18" charset="0"/>
                          <a:cs typeface="Times New Roman" panose="02020603050405020304" pitchFamily="18" charset="0"/>
                        </a:rPr>
                        <a:t>cần</a:t>
                      </a:r>
                      <a:r>
                        <a:rPr lang="en-US" sz="2200" baseline="0" dirty="0">
                          <a:latin typeface="Times New Roman" panose="02020603050405020304" pitchFamily="18" charset="0"/>
                          <a:cs typeface="Times New Roman" panose="02020603050405020304" pitchFamily="18" charset="0"/>
                        </a:rPr>
                        <a:t> </a:t>
                      </a:r>
                      <a:r>
                        <a:rPr lang="en-US" sz="2200" baseline="0" dirty="0" err="1">
                          <a:latin typeface="Times New Roman" panose="02020603050405020304" pitchFamily="18" charset="0"/>
                          <a:cs typeface="Times New Roman" panose="02020603050405020304" pitchFamily="18" charset="0"/>
                        </a:rPr>
                        <a:t>đạt</a:t>
                      </a:r>
                      <a:endParaRPr lang="en-US" sz="2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0000"/>
                  </a:ext>
                </a:extLst>
              </a:tr>
              <a:tr h="435515">
                <a:tc gridSpan="3">
                  <a:txBody>
                    <a:bodyPr/>
                    <a:lstStyle/>
                    <a:p>
                      <a:r>
                        <a:rPr lang="en-US" sz="2200" dirty="0">
                          <a:solidFill>
                            <a:srgbClr val="C00000"/>
                          </a:solidFill>
                          <a:latin typeface="Times New Roman" pitchFamily="18" charset="0"/>
                          <a:cs typeface="Times New Roman" pitchFamily="18" charset="0"/>
                        </a:rPr>
                        <a:t>SỐ</a:t>
                      </a:r>
                      <a:r>
                        <a:rPr lang="en-US" sz="2200" baseline="0" dirty="0">
                          <a:solidFill>
                            <a:srgbClr val="C00000"/>
                          </a:solidFill>
                          <a:latin typeface="Times New Roman" pitchFamily="18" charset="0"/>
                          <a:cs typeface="Times New Roman" pitchFamily="18" charset="0"/>
                        </a:rPr>
                        <a:t> VÀ PHÉP TÍNH</a:t>
                      </a:r>
                      <a:endParaRPr lang="en-US" sz="2200" dirty="0">
                        <a:solidFill>
                          <a:srgbClr val="C00000"/>
                        </a:solidFill>
                        <a:latin typeface="Times New Roman" pitchFamily="18" charset="0"/>
                        <a:cs typeface="Times New Roman" pitchFamily="18" charset="0"/>
                      </a:endParaRP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1"/>
                  </a:ext>
                </a:extLst>
              </a:tr>
              <a:tr h="499657">
                <a:tc gridSpan="3">
                  <a:txBody>
                    <a:bodyPr/>
                    <a:lstStyle/>
                    <a:p>
                      <a:r>
                        <a:rPr lang="en-US" sz="2200" b="1" i="1" dirty="0" err="1">
                          <a:solidFill>
                            <a:srgbClr val="FF0000"/>
                          </a:solidFill>
                          <a:latin typeface="Times New Roman" pitchFamily="18" charset="0"/>
                          <a:cs typeface="Times New Roman" pitchFamily="18" charset="0"/>
                        </a:rPr>
                        <a:t>Số</a:t>
                      </a:r>
                      <a:r>
                        <a:rPr lang="en-US" sz="2200" b="1" i="1" baseline="0" dirty="0">
                          <a:solidFill>
                            <a:srgbClr val="FF0000"/>
                          </a:solidFill>
                          <a:latin typeface="Times New Roman" pitchFamily="18" charset="0"/>
                          <a:cs typeface="Times New Roman" pitchFamily="18" charset="0"/>
                        </a:rPr>
                        <a:t> </a:t>
                      </a:r>
                      <a:r>
                        <a:rPr lang="en-US" sz="2200" b="1" i="1" baseline="0" dirty="0" err="1">
                          <a:solidFill>
                            <a:srgbClr val="FF0000"/>
                          </a:solidFill>
                          <a:latin typeface="Times New Roman" pitchFamily="18" charset="0"/>
                          <a:cs typeface="Times New Roman" pitchFamily="18" charset="0"/>
                        </a:rPr>
                        <a:t>tự</a:t>
                      </a:r>
                      <a:r>
                        <a:rPr lang="en-US" sz="2200" b="1" i="1" baseline="0" dirty="0">
                          <a:solidFill>
                            <a:srgbClr val="FF0000"/>
                          </a:solidFill>
                          <a:latin typeface="Times New Roman" pitchFamily="18" charset="0"/>
                          <a:cs typeface="Times New Roman" pitchFamily="18" charset="0"/>
                        </a:rPr>
                        <a:t> </a:t>
                      </a:r>
                      <a:r>
                        <a:rPr lang="en-US" sz="2200" b="1" i="1" baseline="0" dirty="0" err="1">
                          <a:solidFill>
                            <a:srgbClr val="FF0000"/>
                          </a:solidFill>
                          <a:latin typeface="Times New Roman" pitchFamily="18" charset="0"/>
                          <a:cs typeface="Times New Roman" pitchFamily="18" charset="0"/>
                        </a:rPr>
                        <a:t>nhiên</a:t>
                      </a:r>
                      <a:endParaRPr lang="en-US" sz="2200" b="1" i="1" dirty="0">
                        <a:solidFill>
                          <a:srgbClr val="FF0000"/>
                        </a:solidFill>
                        <a:latin typeface="Times New Roman" pitchFamily="18" charset="0"/>
                        <a:cs typeface="Times New Roman" pitchFamily="18" charset="0"/>
                      </a:endParaRP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2"/>
                  </a:ext>
                </a:extLst>
              </a:tr>
              <a:tr h="4541804">
                <a:tc>
                  <a:txBody>
                    <a:bodyPr/>
                    <a:lstStyle/>
                    <a:p>
                      <a:r>
                        <a:rPr lang="en-US" sz="2200" dirty="0" err="1">
                          <a:latin typeface="Times New Roman" pitchFamily="18" charset="0"/>
                          <a:cs typeface="Times New Roman" pitchFamily="18" charset="0"/>
                        </a:rPr>
                        <a:t>Số</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tự</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nhiên</a:t>
                      </a:r>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với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nhiên</a:t>
                      </a:r>
                      <a:endParaRPr lang="en-US" sz="2200" dirty="0">
                        <a:latin typeface="Times New Roman" pitchFamily="18" charset="0"/>
                        <a:cs typeface="Times New Roman" pitchFamily="18" charset="0"/>
                      </a:endParaRPr>
                    </a:p>
                  </a:txBody>
                  <a:tcPr/>
                </a:tc>
                <a:tc>
                  <a:txBody>
                    <a:bodyPr/>
                    <a:lstStyle/>
                    <a:p>
                      <a:r>
                        <a:rPr kumimoji="0" lang="en-US" sz="2200" i="1" kern="1200" dirty="0" err="1">
                          <a:solidFill>
                            <a:schemeClr val="dk1"/>
                          </a:solidFill>
                          <a:effectLst/>
                          <a:latin typeface="Times New Roman" pitchFamily="18" charset="0"/>
                          <a:ea typeface="+mn-ea"/>
                          <a:cs typeface="Times New Roman" pitchFamily="18" charset="0"/>
                        </a:rPr>
                        <a:t>Đếm</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đọc</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viết</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các</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số</a:t>
                      </a:r>
                      <a:r>
                        <a:rPr kumimoji="0" lang="en-US" sz="2200" i="1" kern="1200" baseline="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trong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phạm</a:t>
                      </a:r>
                      <a:r>
                        <a:rPr kumimoji="0" lang="en-US" sz="2200" i="1" kern="1200" dirty="0">
                          <a:solidFill>
                            <a:schemeClr val="dk1"/>
                          </a:solidFill>
                          <a:effectLst/>
                          <a:latin typeface="Times New Roman" pitchFamily="18" charset="0"/>
                          <a:ea typeface="+mn-ea"/>
                          <a:cs typeface="Times New Roman" pitchFamily="18" charset="0"/>
                        </a:rPr>
                        <a:t> vi 100</a:t>
                      </a:r>
                    </a:p>
                    <a:p>
                      <a:endParaRPr kumimoji="0" lang="en-US" sz="2200" i="1" kern="1200" dirty="0">
                        <a:solidFill>
                          <a:schemeClr val="dk1"/>
                        </a:solidFill>
                        <a:effectLst/>
                        <a:latin typeface="Times New Roman" pitchFamily="18" charset="0"/>
                        <a:ea typeface="+mn-ea"/>
                        <a:cs typeface="Times New Roman" pitchFamily="18" charset="0"/>
                      </a:endParaRPr>
                    </a:p>
                    <a:p>
                      <a:endParaRPr kumimoji="0" lang="en-US" sz="2200" i="1" kern="1200" dirty="0">
                        <a:solidFill>
                          <a:schemeClr val="dk1"/>
                        </a:solidFill>
                        <a:effectLst/>
                        <a:latin typeface="Times New Roman" pitchFamily="18" charset="0"/>
                        <a:ea typeface="+mn-ea"/>
                        <a:cs typeface="Times New Roman" pitchFamily="18" charset="0"/>
                      </a:endParaRPr>
                    </a:p>
                    <a:p>
                      <a:r>
                        <a:rPr kumimoji="0" lang="en-US" sz="2200" i="1" kern="1200" dirty="0">
                          <a:solidFill>
                            <a:schemeClr val="dk1"/>
                          </a:solidFill>
                          <a:effectLst/>
                          <a:latin typeface="Times New Roman" pitchFamily="18" charset="0"/>
                          <a:ea typeface="+mn-ea"/>
                          <a:cs typeface="Times New Roman" pitchFamily="18" charset="0"/>
                        </a:rPr>
                        <a:t>So </a:t>
                      </a:r>
                      <a:r>
                        <a:rPr kumimoji="0" lang="en-US" sz="2200" i="1" kern="1200" dirty="0" err="1">
                          <a:solidFill>
                            <a:schemeClr val="dk1"/>
                          </a:solidFill>
                          <a:effectLst/>
                          <a:latin typeface="Times New Roman" pitchFamily="18" charset="0"/>
                          <a:ea typeface="+mn-ea"/>
                          <a:cs typeface="Times New Roman" pitchFamily="18" charset="0"/>
                        </a:rPr>
                        <a:t>sánh</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các</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số</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trong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phạm</a:t>
                      </a:r>
                      <a:r>
                        <a:rPr kumimoji="0" lang="en-US" sz="2200" i="1" kern="1200" dirty="0">
                          <a:solidFill>
                            <a:schemeClr val="dk1"/>
                          </a:solidFill>
                          <a:effectLst/>
                          <a:latin typeface="Times New Roman" pitchFamily="18" charset="0"/>
                          <a:ea typeface="+mn-ea"/>
                          <a:cs typeface="Times New Roman" pitchFamily="18" charset="0"/>
                        </a:rPr>
                        <a:t>  vi 100</a:t>
                      </a:r>
                    </a:p>
                    <a:p>
                      <a:endParaRPr kumimoji="0" lang="en-US" sz="2200" i="1" kern="1200" dirty="0">
                        <a:solidFill>
                          <a:schemeClr val="dk1"/>
                        </a:solidFill>
                        <a:effectLst/>
                        <a:latin typeface="Times New Roman" pitchFamily="18" charset="0"/>
                        <a:ea typeface="+mn-ea"/>
                        <a:cs typeface="Times New Roman" pitchFamily="18" charset="0"/>
                      </a:endParaRPr>
                    </a:p>
                    <a:p>
                      <a:endParaRPr kumimoji="0" lang="en-US" sz="2200" i="1" kern="1200" dirty="0">
                        <a:solidFill>
                          <a:schemeClr val="dk1"/>
                        </a:solidFill>
                        <a:effectLst/>
                        <a:latin typeface="Times New Roman" pitchFamily="18" charset="0"/>
                        <a:ea typeface="+mn-ea"/>
                        <a:cs typeface="Times New Roman" pitchFamily="18" charset="0"/>
                      </a:endParaRPr>
                    </a:p>
                    <a:p>
                      <a:r>
                        <a:rPr kumimoji="0" lang="en-US" sz="2200" i="1" kern="1200" dirty="0" err="1">
                          <a:solidFill>
                            <a:schemeClr val="dk1"/>
                          </a:solidFill>
                          <a:effectLst/>
                          <a:latin typeface="Times New Roman" pitchFamily="18" charset="0"/>
                          <a:ea typeface="+mn-ea"/>
                          <a:cs typeface="Times New Roman" pitchFamily="18" charset="0"/>
                        </a:rPr>
                        <a:t>Phép</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cộng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phép</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trừ</a:t>
                      </a:r>
                      <a:endParaRPr lang="en-US" sz="2200" dirty="0">
                        <a:latin typeface="Times New Roman" pitchFamily="18" charset="0"/>
                        <a:cs typeface="Times New Roman" pitchFamily="18" charset="0"/>
                      </a:endParaRPr>
                    </a:p>
                  </a:txBody>
                  <a:tcPr/>
                </a:tc>
                <a:tc>
                  <a:txBody>
                    <a:bodyPr/>
                    <a:lstStyle/>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Đếm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đọc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20;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100.</a:t>
                      </a: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chục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vị</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tròn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chục</a:t>
                      </a:r>
                      <a:r>
                        <a:rPr kumimoji="0" lang="en-US" sz="2200" kern="1200" dirty="0">
                          <a:solidFill>
                            <a:schemeClr val="dk1"/>
                          </a:solidFill>
                          <a:effectLst/>
                          <a:latin typeface="Times New Roman" pitchFamily="18" charset="0"/>
                          <a:ea typeface="+mn-ea"/>
                          <a:cs typeface="Times New Roman" pitchFamily="18" charset="0"/>
                        </a:rPr>
                        <a:t>.</a:t>
                      </a:r>
                    </a:p>
                    <a:p>
                      <a:pPr marL="285750" indent="-285750">
                        <a:buFontTx/>
                        <a:buChar char="-"/>
                      </a:pPr>
                      <a:endParaRPr kumimoji="0" lang="en-US" sz="2200" kern="1200" dirty="0">
                        <a:solidFill>
                          <a:schemeClr val="dk1"/>
                        </a:solidFill>
                        <a:effectLst/>
                        <a:latin typeface="Times New Roman" pitchFamily="18" charset="0"/>
                        <a:ea typeface="+mn-ea"/>
                        <a:cs typeface="Times New Roman" pitchFamily="18" charset="0"/>
                      </a:endParaRP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cách</a:t>
                      </a:r>
                      <a:r>
                        <a:rPr kumimoji="0" lang="en-US" sz="2200" kern="1200" dirty="0">
                          <a:solidFill>
                            <a:schemeClr val="dk1"/>
                          </a:solidFill>
                          <a:effectLst/>
                          <a:latin typeface="Times New Roman" pitchFamily="18" charset="0"/>
                          <a:ea typeface="+mn-ea"/>
                          <a:cs typeface="Times New Roman" pitchFamily="18" charset="0"/>
                        </a:rPr>
                        <a:t> so </a:t>
                      </a:r>
                      <a:r>
                        <a:rPr kumimoji="0" lang="en-US" sz="2200" kern="1200" dirty="0" err="1">
                          <a:solidFill>
                            <a:schemeClr val="dk1"/>
                          </a:solidFill>
                          <a:effectLst/>
                          <a:latin typeface="Times New Roman" pitchFamily="18" charset="0"/>
                          <a:ea typeface="+mn-ea"/>
                          <a:cs typeface="Times New Roman" pitchFamily="18" charset="0"/>
                        </a:rPr>
                        <a:t>sánh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xếp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thứ</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100 (ở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nhóm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có</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không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quá</a:t>
                      </a:r>
                      <a:r>
                        <a:rPr kumimoji="0" lang="en-US" sz="2200" kern="1200" dirty="0">
                          <a:solidFill>
                            <a:schemeClr val="dk1"/>
                          </a:solidFill>
                          <a:effectLst/>
                          <a:latin typeface="Times New Roman" pitchFamily="18" charset="0"/>
                          <a:ea typeface="+mn-ea"/>
                          <a:cs typeface="Times New Roman" pitchFamily="18" charset="0"/>
                        </a:rPr>
                        <a:t> 4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a:t>
                      </a:r>
                    </a:p>
                    <a:p>
                      <a:pPr marL="0" indent="0">
                        <a:buFontTx/>
                        <a:buNone/>
                      </a:pPr>
                      <a:endParaRPr kumimoji="0" lang="en-US" sz="2200" kern="1200" dirty="0">
                        <a:solidFill>
                          <a:schemeClr val="dk1"/>
                        </a:solidFill>
                        <a:effectLst/>
                        <a:latin typeface="Times New Roman" pitchFamily="18" charset="0"/>
                        <a:ea typeface="+mn-ea"/>
                        <a:cs typeface="Times New Roman" pitchFamily="18" charset="0"/>
                      </a:endParaRP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ý </a:t>
                      </a:r>
                      <a:r>
                        <a:rPr kumimoji="0" lang="en-US" sz="2200" kern="1200" dirty="0" err="1">
                          <a:solidFill>
                            <a:schemeClr val="dk1"/>
                          </a:solidFill>
                          <a:effectLst/>
                          <a:latin typeface="Times New Roman" pitchFamily="18" charset="0"/>
                          <a:ea typeface="+mn-ea"/>
                          <a:cs typeface="Times New Roman" pitchFamily="18" charset="0"/>
                        </a:rPr>
                        <a:t>nghĩa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của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a:t>
                      </a: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không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nhớ</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100.</a:t>
                      </a: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Làm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quen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với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toán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trường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hợp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có</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hai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dấu</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theo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thứ</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trái</a:t>
                      </a:r>
                      <a:r>
                        <a:rPr kumimoji="0" lang="en-US" sz="2200" kern="1200" dirty="0">
                          <a:solidFill>
                            <a:schemeClr val="dk1"/>
                          </a:solidFill>
                          <a:effectLst/>
                          <a:latin typeface="Times New Roman" pitchFamily="18" charset="0"/>
                          <a:ea typeface="+mn-ea"/>
                          <a:cs typeface="Times New Roman" pitchFamily="18" charset="0"/>
                        </a:rPr>
                        <a:t> sang </a:t>
                      </a:r>
                      <a:r>
                        <a:rPr kumimoji="0" lang="en-US" sz="2200" kern="1200" dirty="0" err="1">
                          <a:solidFill>
                            <a:schemeClr val="dk1"/>
                          </a:solidFill>
                          <a:effectLst/>
                          <a:latin typeface="Times New Roman" pitchFamily="18" charset="0"/>
                          <a:ea typeface="+mn-ea"/>
                          <a:cs typeface="Times New Roman" pitchFamily="18" charset="0"/>
                        </a:rPr>
                        <a:t>phải</a:t>
                      </a:r>
                      <a:r>
                        <a:rPr kumimoji="0" lang="en-US" sz="2200" kern="1200" dirty="0">
                          <a:solidFill>
                            <a:schemeClr val="dk1"/>
                          </a:solidFill>
                          <a:effectLst/>
                          <a:latin typeface="Times New Roman" pitchFamily="18" charset="0"/>
                          <a:ea typeface="+mn-ea"/>
                          <a:cs typeface="Times New Roman" pitchFamily="18" charset="0"/>
                        </a:rPr>
                        <a:t>).</a:t>
                      </a:r>
                      <a:endParaRPr lang="en-US" sz="2200" dirty="0">
                        <a:latin typeface="Times New Roman" pitchFamily="18" charset="0"/>
                        <a:cs typeface="Times New Roman" pitchFamily="18" charset="0"/>
                      </a:endParaRPr>
                    </a:p>
                  </a:txBody>
                  <a:tcPr/>
                </a:tc>
                <a:extLst>
                  <a:ext uri="{0D108BD9-81ED-4DB2-BD59-A6C34878D82A}">
                    <a16:rowId xmlns:a16="http://schemas.microsoft.com/office/drawing/2014/main" xmlns="" val="10003"/>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4" name="Title 2">
            <a:extLst>
              <a:ext uri="{FF2B5EF4-FFF2-40B4-BE49-F238E27FC236}">
                <a16:creationId xmlns:a16="http://schemas.microsoft.com/office/drawing/2014/main" xmlns="" id="{BAF9321B-FF8B-4E3E-B771-90A39CDDC4E5}"/>
              </a:ext>
            </a:extLst>
          </p:cNvPr>
          <p:cNvSpPr>
            <a:spLocks noGrp="1" noChangeArrowheads="1"/>
          </p:cNvSpPr>
          <p:nvPr>
            <p:ph type="title"/>
          </p:nvPr>
        </p:nvSpPr>
        <p:spPr>
          <a:xfrm>
            <a:off x="1981200" y="152400"/>
            <a:ext cx="8153400" cy="533400"/>
          </a:xfrm>
        </p:spPr>
        <p:txBody>
          <a:bodyPr/>
          <a:lstStyle/>
          <a:p>
            <a:pPr algn="ctr"/>
            <a:r>
              <a:rPr lang="en-US" altLang="en-US" sz="2800">
                <a:solidFill>
                  <a:srgbClr val="FF0000"/>
                </a:solidFill>
                <a:latin typeface="Times New Roman" panose="02020603050405020304" pitchFamily="18" charset="0"/>
                <a:cs typeface="Times New Roman" panose="02020603050405020304" pitchFamily="18" charset="0"/>
              </a:rPr>
              <a:t>LỚP 1</a:t>
            </a:r>
            <a:endParaRPr lang="en-US" altLang="en-US" sz="2800"/>
          </a:p>
        </p:txBody>
      </p:sp>
      <p:graphicFrame>
        <p:nvGraphicFramePr>
          <p:cNvPr id="4" name="Content Placeholder 3">
            <a:extLst>
              <a:ext uri="{FF2B5EF4-FFF2-40B4-BE49-F238E27FC236}">
                <a16:creationId xmlns:a16="http://schemas.microsoft.com/office/drawing/2014/main" xmlns="" id="{75D8256A-1A96-432F-B759-0F6BCDEA966D}"/>
              </a:ext>
            </a:extLst>
          </p:cNvPr>
          <p:cNvGraphicFramePr>
            <a:graphicFrameLocks noGrp="1"/>
          </p:cNvGraphicFramePr>
          <p:nvPr>
            <p:ph idx="1"/>
          </p:nvPr>
        </p:nvGraphicFramePr>
        <p:xfrm>
          <a:off x="225425" y="685800"/>
          <a:ext cx="11966575" cy="6264274"/>
        </p:xfrm>
        <a:graphic>
          <a:graphicData uri="http://schemas.openxmlformats.org/drawingml/2006/table">
            <a:tbl>
              <a:tblPr firstRow="1" bandRow="1">
                <a:tableStyleId>{5C22544A-7EE6-4342-B048-85BDC9FD1C3A}</a:tableStyleId>
              </a:tblPr>
              <a:tblGrid>
                <a:gridCol w="2048332">
                  <a:extLst>
                    <a:ext uri="{9D8B030D-6E8A-4147-A177-3AD203B41FA5}">
                      <a16:colId xmlns:a16="http://schemas.microsoft.com/office/drawing/2014/main" xmlns="" val="20000"/>
                    </a:ext>
                  </a:extLst>
                </a:gridCol>
                <a:gridCol w="3773244">
                  <a:extLst>
                    <a:ext uri="{9D8B030D-6E8A-4147-A177-3AD203B41FA5}">
                      <a16:colId xmlns:a16="http://schemas.microsoft.com/office/drawing/2014/main" xmlns="" val="20001"/>
                    </a:ext>
                  </a:extLst>
                </a:gridCol>
                <a:gridCol w="6144999">
                  <a:extLst>
                    <a:ext uri="{9D8B030D-6E8A-4147-A177-3AD203B41FA5}">
                      <a16:colId xmlns:a16="http://schemas.microsoft.com/office/drawing/2014/main" xmlns="" val="20002"/>
                    </a:ext>
                  </a:extLst>
                </a:gridCol>
              </a:tblGrid>
              <a:tr h="533454">
                <a:tc gridSpan="2">
                  <a:txBody>
                    <a:bodyPr/>
                    <a:lstStyle/>
                    <a:p>
                      <a:pPr algn="ctr"/>
                      <a:r>
                        <a:rPr lang="en-US" sz="2200" dirty="0" err="1">
                          <a:latin typeface="Times New Roman" pitchFamily="18" charset="0"/>
                          <a:cs typeface="Times New Roman" pitchFamily="18" charset="0"/>
                        </a:rPr>
                        <a:t>Nội</a:t>
                      </a:r>
                      <a:r>
                        <a:rPr lang="en-US" sz="2200" baseline="0" dirty="0">
                          <a:latin typeface="Times New Roman" pitchFamily="18" charset="0"/>
                          <a:cs typeface="Times New Roman" pitchFamily="18" charset="0"/>
                        </a:rPr>
                        <a:t> dung</a:t>
                      </a:r>
                      <a:endParaRPr lang="en-US" sz="2200" dirty="0">
                        <a:latin typeface="Times New Roman" pitchFamily="18" charset="0"/>
                        <a:cs typeface="Times New Roman" pitchFamily="18" charset="0"/>
                      </a:endParaRPr>
                    </a:p>
                  </a:txBody>
                  <a:tcPr marL="91439" marR="91439" marT="45725" marB="45725"/>
                </a:tc>
                <a:tc hMerge="1">
                  <a:txBody>
                    <a:bodyPr/>
                    <a:lstStyle/>
                    <a:p>
                      <a:endParaRPr lang="en-US"/>
                    </a:p>
                  </a:txBody>
                  <a:tcPr/>
                </a:tc>
                <a:tc>
                  <a:txBody>
                    <a:bodyPr/>
                    <a:lstStyle/>
                    <a:p>
                      <a:pPr algn="ctr"/>
                      <a:r>
                        <a:rPr lang="en-US" sz="2200" dirty="0" err="1">
                          <a:latin typeface="Times New Roman" pitchFamily="18" charset="0"/>
                          <a:cs typeface="Times New Roman" pitchFamily="18" charset="0"/>
                        </a:rPr>
                        <a:t>Yêu</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cầu</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cần</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đạt</a:t>
                      </a:r>
                      <a:endParaRPr lang="en-US" sz="2200" dirty="0">
                        <a:latin typeface="Times New Roman" pitchFamily="18" charset="0"/>
                        <a:cs typeface="Times New Roman" pitchFamily="18" charset="0"/>
                      </a:endParaRPr>
                    </a:p>
                  </a:txBody>
                  <a:tcPr marL="91439" marR="91439" marT="45725" marB="45725"/>
                </a:tc>
                <a:extLst>
                  <a:ext uri="{0D108BD9-81ED-4DB2-BD59-A6C34878D82A}">
                    <a16:rowId xmlns:a16="http://schemas.microsoft.com/office/drawing/2014/main" xmlns="" val="10000"/>
                  </a:ext>
                </a:extLst>
              </a:tr>
              <a:tr h="762077">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dirty="0">
                          <a:solidFill>
                            <a:srgbClr val="C00000"/>
                          </a:solidFill>
                          <a:latin typeface="Times New Roman" pitchFamily="18" charset="0"/>
                          <a:cs typeface="Times New Roman" pitchFamily="18" charset="0"/>
                        </a:rPr>
                        <a:t>SỐ</a:t>
                      </a:r>
                      <a:r>
                        <a:rPr lang="en-US" sz="2200" baseline="0" dirty="0">
                          <a:solidFill>
                            <a:srgbClr val="C00000"/>
                          </a:solidFill>
                          <a:latin typeface="Times New Roman" pitchFamily="18" charset="0"/>
                          <a:cs typeface="Times New Roman" pitchFamily="18" charset="0"/>
                        </a:rPr>
                        <a:t> VÀ PHÉP TÍNH</a:t>
                      </a:r>
                      <a:endParaRPr lang="en-US" sz="2200" dirty="0">
                        <a:solidFill>
                          <a:srgbClr val="C00000"/>
                        </a:solidFill>
                        <a:latin typeface="Times New Roman" pitchFamily="18" charset="0"/>
                        <a:cs typeface="Times New Roman" pitchFamily="18" charset="0"/>
                      </a:endParaRPr>
                    </a:p>
                    <a:p>
                      <a:endParaRPr lang="en-US" sz="2200" dirty="0">
                        <a:latin typeface="Times New Roman" panose="02020603050405020304" pitchFamily="18" charset="0"/>
                        <a:cs typeface="Times New Roman" panose="02020603050405020304" pitchFamily="18" charset="0"/>
                      </a:endParaRPr>
                    </a:p>
                  </a:txBody>
                  <a:tcPr marL="91439" marR="91439" marT="45725" marB="45725"/>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1"/>
                  </a:ext>
                </a:extLst>
              </a:tr>
              <a:tr h="762077">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dirty="0">
                          <a:latin typeface="Times New Roman" pitchFamily="18" charset="0"/>
                          <a:cs typeface="Times New Roman" pitchFamily="18" charset="0"/>
                        </a:rPr>
                        <a:t>  </a:t>
                      </a:r>
                      <a:r>
                        <a:rPr lang="en-US" sz="2200" b="1" i="1" dirty="0" err="1">
                          <a:solidFill>
                            <a:srgbClr val="FF0000"/>
                          </a:solidFill>
                          <a:latin typeface="Times New Roman" pitchFamily="18" charset="0"/>
                          <a:cs typeface="Times New Roman" pitchFamily="18" charset="0"/>
                        </a:rPr>
                        <a:t>Số</a:t>
                      </a:r>
                      <a:r>
                        <a:rPr lang="en-US" sz="2200" b="1" i="1" baseline="0" dirty="0">
                          <a:solidFill>
                            <a:srgbClr val="FF0000"/>
                          </a:solidFill>
                          <a:latin typeface="Times New Roman" pitchFamily="18" charset="0"/>
                          <a:cs typeface="Times New Roman" pitchFamily="18" charset="0"/>
                        </a:rPr>
                        <a:t> </a:t>
                      </a:r>
                      <a:r>
                        <a:rPr lang="en-US" sz="2200" b="1" i="1" baseline="0" dirty="0" err="1">
                          <a:solidFill>
                            <a:srgbClr val="FF0000"/>
                          </a:solidFill>
                          <a:latin typeface="Times New Roman" pitchFamily="18" charset="0"/>
                          <a:cs typeface="Times New Roman" pitchFamily="18" charset="0"/>
                        </a:rPr>
                        <a:t>tự</a:t>
                      </a:r>
                      <a:r>
                        <a:rPr lang="en-US" sz="2200" b="1" i="1" baseline="0" dirty="0">
                          <a:solidFill>
                            <a:srgbClr val="FF0000"/>
                          </a:solidFill>
                          <a:latin typeface="Times New Roman" pitchFamily="18" charset="0"/>
                          <a:cs typeface="Times New Roman" pitchFamily="18" charset="0"/>
                        </a:rPr>
                        <a:t> </a:t>
                      </a:r>
                      <a:r>
                        <a:rPr lang="en-US" sz="2200" b="1" i="1" baseline="0" dirty="0" err="1">
                          <a:solidFill>
                            <a:srgbClr val="FF0000"/>
                          </a:solidFill>
                          <a:latin typeface="Times New Roman" pitchFamily="18" charset="0"/>
                          <a:cs typeface="Times New Roman" pitchFamily="18" charset="0"/>
                        </a:rPr>
                        <a:t>nhiên</a:t>
                      </a:r>
                      <a:endParaRPr lang="en-US" sz="2200" b="1" i="1" dirty="0">
                        <a:solidFill>
                          <a:srgbClr val="FF0000"/>
                        </a:solidFill>
                        <a:latin typeface="Times New Roman" pitchFamily="18" charset="0"/>
                        <a:cs typeface="Times New Roman" pitchFamily="18" charset="0"/>
                      </a:endParaRPr>
                    </a:p>
                    <a:p>
                      <a:endParaRPr lang="en-US" sz="2200" dirty="0">
                        <a:latin typeface="Times New Roman" panose="02020603050405020304" pitchFamily="18" charset="0"/>
                        <a:cs typeface="Times New Roman" panose="02020603050405020304" pitchFamily="18" charset="0"/>
                      </a:endParaRPr>
                    </a:p>
                  </a:txBody>
                  <a:tcPr marL="91439" marR="91439" marT="45725" marB="45725"/>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2"/>
                  </a:ext>
                </a:extLst>
              </a:tr>
              <a:tr h="1432705">
                <a:tc>
                  <a:txBody>
                    <a:bodyPr/>
                    <a:lstStyle/>
                    <a:p>
                      <a:endParaRPr lang="en-US" sz="2200" dirty="0">
                        <a:latin typeface="Times New Roman" panose="02020603050405020304" pitchFamily="18" charset="0"/>
                        <a:cs typeface="Times New Roman" panose="02020603050405020304" pitchFamily="18" charset="0"/>
                      </a:endParaRPr>
                    </a:p>
                  </a:txBody>
                  <a:tcPr marL="91439" marR="91439" marT="45725" marB="45725"/>
                </a:tc>
                <a:tc>
                  <a:txBody>
                    <a:bodyPr/>
                    <a:lstStyle/>
                    <a:p>
                      <a:r>
                        <a:rPr kumimoji="0" lang="en-US" sz="2200" i="1" kern="1200" dirty="0" err="1">
                          <a:solidFill>
                            <a:schemeClr val="dk1"/>
                          </a:solidFill>
                          <a:effectLst/>
                          <a:latin typeface="Times New Roman" pitchFamily="18" charset="0"/>
                          <a:ea typeface="+mn-ea"/>
                          <a:cs typeface="Times New Roman" pitchFamily="18" charset="0"/>
                        </a:rPr>
                        <a:t>Tính</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nhẩm</a:t>
                      </a:r>
                      <a:endParaRPr lang="en-US" sz="2200" dirty="0">
                        <a:latin typeface="Times New Roman" pitchFamily="18" charset="0"/>
                        <a:cs typeface="Times New Roman" pitchFamily="18" charset="0"/>
                      </a:endParaRPr>
                    </a:p>
                  </a:txBody>
                  <a:tcPr marL="91439" marR="91439" marT="45725" marB="45725"/>
                </a:tc>
                <a:tc>
                  <a:txBody>
                    <a:bodyPr/>
                    <a:lstStyle/>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nhẩm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a:t>
                      </a:r>
                    </a:p>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nhẩm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tròn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chục</a:t>
                      </a:r>
                      <a:r>
                        <a:rPr kumimoji="0" lang="en-US" sz="2200" kern="1200" dirty="0">
                          <a:solidFill>
                            <a:schemeClr val="dk1"/>
                          </a:solidFill>
                          <a:effectLst/>
                          <a:latin typeface="Times New Roman" pitchFamily="18" charset="0"/>
                          <a:ea typeface="+mn-ea"/>
                          <a:cs typeface="Times New Roman" pitchFamily="18" charset="0"/>
                        </a:rPr>
                        <a:t>.</a:t>
                      </a:r>
                      <a:endParaRPr lang="en-US" sz="2200" dirty="0">
                        <a:latin typeface="Times New Roman" pitchFamily="18" charset="0"/>
                        <a:cs typeface="Times New Roman" pitchFamily="18" charset="0"/>
                      </a:endParaRPr>
                    </a:p>
                  </a:txBody>
                  <a:tcPr marL="91439" marR="91439" marT="45725" marB="45725"/>
                </a:tc>
                <a:extLst>
                  <a:ext uri="{0D108BD9-81ED-4DB2-BD59-A6C34878D82A}">
                    <a16:rowId xmlns:a16="http://schemas.microsoft.com/office/drawing/2014/main" xmlns="" val="10003"/>
                  </a:ext>
                </a:extLst>
              </a:tr>
              <a:tr h="2773961">
                <a:tc>
                  <a:txBody>
                    <a:bodyPr/>
                    <a:lstStyle/>
                    <a:p>
                      <a:endParaRPr lang="en-US" sz="2200" dirty="0">
                        <a:latin typeface="Times New Roman" panose="02020603050405020304" pitchFamily="18" charset="0"/>
                        <a:cs typeface="Times New Roman" panose="02020603050405020304" pitchFamily="18" charset="0"/>
                      </a:endParaRPr>
                    </a:p>
                  </a:txBody>
                  <a:tcPr marL="91439" marR="91439" marT="45725" marB="4572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200" i="1" kern="1200" dirty="0" err="1">
                          <a:solidFill>
                            <a:srgbClr val="C00000"/>
                          </a:solidFill>
                          <a:effectLst/>
                          <a:latin typeface="Times New Roman" pitchFamily="18" charset="0"/>
                          <a:ea typeface="+mn-ea"/>
                          <a:cs typeface="Times New Roman" pitchFamily="18" charset="0"/>
                        </a:rPr>
                        <a:t>Thực</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hành</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giải</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quyết</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vấn</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đề</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liên</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quan</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đến</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các</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phép</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tính</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cộng</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trừ</a:t>
                      </a:r>
                      <a:endParaRPr kumimoji="0" lang="en-US" sz="2200" kern="1200" dirty="0">
                        <a:solidFill>
                          <a:srgbClr val="C00000"/>
                        </a:solidFill>
                        <a:effectLst/>
                        <a:latin typeface="Times New Roman" pitchFamily="18" charset="0"/>
                        <a:ea typeface="+mn-ea"/>
                        <a:cs typeface="Times New Roman" pitchFamily="18" charset="0"/>
                      </a:endParaRPr>
                    </a:p>
                    <a:p>
                      <a:endParaRPr lang="en-US" sz="2200" dirty="0">
                        <a:latin typeface="Times New Roman" pitchFamily="18" charset="0"/>
                        <a:cs typeface="Times New Roman" pitchFamily="18" charset="0"/>
                      </a:endParaRPr>
                    </a:p>
                  </a:txBody>
                  <a:tcPr marL="91439" marR="91439" marT="45725" marB="45725"/>
                </a:tc>
                <a:tc>
                  <a:txBody>
                    <a:bodyPr/>
                    <a:lstStyle/>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ý </a:t>
                      </a:r>
                      <a:r>
                        <a:rPr kumimoji="0" lang="en-US" sz="2200" kern="1200" dirty="0" err="1">
                          <a:solidFill>
                            <a:schemeClr val="dk1"/>
                          </a:solidFill>
                          <a:effectLst/>
                          <a:latin typeface="Times New Roman" pitchFamily="18" charset="0"/>
                          <a:ea typeface="+mn-ea"/>
                          <a:cs typeface="Times New Roman" pitchFamily="18" charset="0"/>
                        </a:rPr>
                        <a:t>nghĩa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tiễn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của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thông</a:t>
                      </a:r>
                      <a:r>
                        <a:rPr kumimoji="0" lang="en-US" sz="2200" kern="1200" dirty="0">
                          <a:solidFill>
                            <a:schemeClr val="dk1"/>
                          </a:solidFill>
                          <a:effectLst/>
                          <a:latin typeface="Times New Roman" pitchFamily="18" charset="0"/>
                          <a:ea typeface="+mn-ea"/>
                          <a:cs typeface="Times New Roman" pitchFamily="18" charset="0"/>
                        </a:rPr>
                        <a:t> qua </a:t>
                      </a:r>
                      <a:r>
                        <a:rPr kumimoji="0" lang="en-US" sz="2200" kern="1200" dirty="0" err="1">
                          <a:solidFill>
                            <a:schemeClr val="dk1"/>
                          </a:solidFill>
                          <a:effectLst/>
                          <a:latin typeface="Times New Roman" pitchFamily="18" charset="0"/>
                          <a:ea typeface="+mn-ea"/>
                          <a:cs typeface="Times New Roman" pitchFamily="18" charset="0"/>
                        </a:rPr>
                        <a:t>tranh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ảnh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hình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vẽ</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hoặc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tình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huống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tiễn</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phù</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hợp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với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câu</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trả</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lời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của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toán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có</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lời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văn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kết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quả</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đúng</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r>
                      <a:br>
                        <a:rPr kumimoji="0" lang="en-US" sz="2200" kern="1200" dirty="0">
                          <a:solidFill>
                            <a:schemeClr val="dk1"/>
                          </a:solidFill>
                          <a:effectLst/>
                          <a:latin typeface="Times New Roman" pitchFamily="18" charset="0"/>
                          <a:ea typeface="+mn-ea"/>
                          <a:cs typeface="Times New Roman" pitchFamily="18" charset="0"/>
                        </a:rPr>
                      </a:br>
                      <a:r>
                        <a:rPr kumimoji="0" lang="en-US" sz="2200" b="1" i="1" kern="1200" dirty="0">
                          <a:solidFill>
                            <a:schemeClr val="dk1"/>
                          </a:solidFill>
                          <a:effectLst/>
                          <a:latin typeface="Times New Roman" pitchFamily="18" charset="0"/>
                          <a:ea typeface="+mn-ea"/>
                          <a:cs typeface="Times New Roman" pitchFamily="18" charset="0"/>
                        </a:rPr>
                        <a:t> </a:t>
                      </a:r>
                      <a:endParaRPr lang="en-US" sz="2200" dirty="0">
                        <a:latin typeface="Times New Roman" pitchFamily="18" charset="0"/>
                        <a:cs typeface="Times New Roman" pitchFamily="18" charset="0"/>
                      </a:endParaRPr>
                    </a:p>
                  </a:txBody>
                  <a:tcPr marL="91439" marR="91439" marT="45725" marB="45725"/>
                </a:tc>
                <a:extLst>
                  <a:ext uri="{0D108BD9-81ED-4DB2-BD59-A6C34878D82A}">
                    <a16:rowId xmlns:a16="http://schemas.microsoft.com/office/drawing/2014/main" xmlns="" val="10004"/>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04" name="Title 2">
            <a:extLst>
              <a:ext uri="{FF2B5EF4-FFF2-40B4-BE49-F238E27FC236}">
                <a16:creationId xmlns:a16="http://schemas.microsoft.com/office/drawing/2014/main" xmlns="" id="{AD8FA8AA-CEF2-4F79-8236-11A5EDE895AB}"/>
              </a:ext>
            </a:extLst>
          </p:cNvPr>
          <p:cNvSpPr>
            <a:spLocks noGrp="1" noChangeArrowheads="1"/>
          </p:cNvSpPr>
          <p:nvPr>
            <p:ph type="title"/>
          </p:nvPr>
        </p:nvSpPr>
        <p:spPr>
          <a:xfrm>
            <a:off x="1905000" y="14288"/>
            <a:ext cx="8153400" cy="487362"/>
          </a:xfrm>
        </p:spPr>
        <p:txBody>
          <a:bodyPr>
            <a:normAutofit fontScale="90000"/>
          </a:bodyPr>
          <a:lstStyle/>
          <a:p>
            <a:pPr algn="ctr"/>
            <a:r>
              <a:rPr lang="en-US" altLang="en-US" sz="2800">
                <a:solidFill>
                  <a:srgbClr val="FF0000"/>
                </a:solidFill>
                <a:latin typeface="Times New Roman" panose="02020603050405020304" pitchFamily="18" charset="0"/>
                <a:cs typeface="Times New Roman" panose="02020603050405020304" pitchFamily="18" charset="0"/>
              </a:rPr>
              <a:t>LỚP 1</a:t>
            </a:r>
            <a:endParaRPr lang="en-US" altLang="en-US" sz="2800"/>
          </a:p>
        </p:txBody>
      </p:sp>
      <p:graphicFrame>
        <p:nvGraphicFramePr>
          <p:cNvPr id="4" name="Content Placeholder 3">
            <a:extLst>
              <a:ext uri="{FF2B5EF4-FFF2-40B4-BE49-F238E27FC236}">
                <a16:creationId xmlns:a16="http://schemas.microsoft.com/office/drawing/2014/main" xmlns="" id="{1C380295-3632-4FDD-8886-2E32EED10D07}"/>
              </a:ext>
            </a:extLst>
          </p:cNvPr>
          <p:cNvGraphicFramePr>
            <a:graphicFrameLocks noGrp="1"/>
          </p:cNvGraphicFramePr>
          <p:nvPr>
            <p:ph idx="1"/>
          </p:nvPr>
        </p:nvGraphicFramePr>
        <p:xfrm>
          <a:off x="173038" y="501650"/>
          <a:ext cx="12018962" cy="6451900"/>
        </p:xfrm>
        <a:graphic>
          <a:graphicData uri="http://schemas.openxmlformats.org/drawingml/2006/table">
            <a:tbl>
              <a:tblPr/>
              <a:tblGrid>
                <a:gridCol w="1919287">
                  <a:extLst>
                    <a:ext uri="{9D8B030D-6E8A-4147-A177-3AD203B41FA5}">
                      <a16:colId xmlns:a16="http://schemas.microsoft.com/office/drawing/2014/main" xmlns="" val="20000"/>
                    </a:ext>
                  </a:extLst>
                </a:gridCol>
                <a:gridCol w="3862388">
                  <a:extLst>
                    <a:ext uri="{9D8B030D-6E8A-4147-A177-3AD203B41FA5}">
                      <a16:colId xmlns:a16="http://schemas.microsoft.com/office/drawing/2014/main" xmlns="" val="20001"/>
                    </a:ext>
                  </a:extLst>
                </a:gridCol>
                <a:gridCol w="6237287">
                  <a:extLst>
                    <a:ext uri="{9D8B030D-6E8A-4147-A177-3AD203B41FA5}">
                      <a16:colId xmlns:a16="http://schemas.microsoft.com/office/drawing/2014/main" xmlns="" val="20002"/>
                    </a:ext>
                  </a:extLst>
                </a:gridCol>
              </a:tblGrid>
              <a:tr h="452300">
                <a:tc gridSpan="3">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1" i="0" u="none" strike="noStrike" cap="none" normalizeH="0" baseline="0">
                          <a:ln>
                            <a:noFill/>
                          </a:ln>
                          <a:solidFill>
                            <a:srgbClr val="FFFFFF"/>
                          </a:solidFill>
                          <a:effectLst/>
                          <a:latin typeface="Times New Roman" panose="02020603050405020304" pitchFamily="18" charset="0"/>
                          <a:cs typeface="Times New Roman" panose="02020603050405020304" pitchFamily="18" charset="0"/>
                        </a:rPr>
                        <a:t>HÌNH HỌC VÀ ĐO LƯỜNG</a:t>
                      </a: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452300">
                <a:tc gridSpan="2">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Nội dung</a:t>
                      </a: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tc hMerge="1">
                  <a:txBody>
                    <a:bodyPr/>
                    <a:lstStyle/>
                    <a:p>
                      <a:endParaRPr lang="en-US"/>
                    </a:p>
                  </a:txBody>
                  <a:tcPr/>
                </a:tc>
                <a:tc>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Yêu cầu cần đạt</a:t>
                      </a: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extLst>
                  <a:ext uri="{0D108BD9-81ED-4DB2-BD59-A6C34878D82A}">
                    <a16:rowId xmlns:a16="http://schemas.microsoft.com/office/drawing/2014/main" xmlns="" val="10001"/>
                  </a:ext>
                </a:extLst>
              </a:tr>
              <a:tr h="426672">
                <a:tc gridSpan="3">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1" i="1" u="none" strike="noStrike" cap="none" normalizeH="0" baseline="0">
                          <a:ln>
                            <a:noFill/>
                          </a:ln>
                          <a:solidFill>
                            <a:srgbClr val="FF0000"/>
                          </a:solidFill>
                          <a:effectLst/>
                          <a:latin typeface="Times New Roman" panose="02020603050405020304" pitchFamily="18" charset="0"/>
                          <a:cs typeface="Times New Roman" panose="02020603050405020304" pitchFamily="18" charset="0"/>
                        </a:rPr>
                        <a:t>Hình học trực quan</a:t>
                      </a:r>
                      <a:endParaRPr kumimoji="0" lang="en-US" altLang="en-US" sz="2200" b="0" i="0" u="none" strike="noStrike" cap="none" normalizeH="0" baseline="0">
                        <a:ln>
                          <a:noFill/>
                        </a:ln>
                        <a:solidFill>
                          <a:srgbClr val="FF0000"/>
                        </a:solidFill>
                        <a:effectLst/>
                        <a:latin typeface="Times New Roman" panose="02020603050405020304" pitchFamily="18" charset="0"/>
                        <a:cs typeface="Times New Roman" panose="02020603050405020304" pitchFamily="18" charset="0"/>
                      </a:endParaRP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E8E7"/>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2"/>
                  </a:ext>
                </a:extLst>
              </a:tr>
              <a:tr h="5120329">
                <a:tc>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Hình phẳng và hình khối</a:t>
                      </a: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tc>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Quan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sát</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biết</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dạng</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của</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một</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số</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phẳng</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và</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khối</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đơn</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giản</a:t>
                      </a: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Thực</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hành</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lắp</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ghép</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xếp</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gắn</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với</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một</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số</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phẳng</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và</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khối</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đơn</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giản</a:t>
                      </a:r>
                      <a:endParaRPr kumimoji="0" lang="en-US" altLang="en-US" sz="2200" b="0" i="0"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tc>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biết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vị</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trí</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định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hướng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trong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không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gian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trên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dưới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phải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trái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trước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sau</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ở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giữa</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dạng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vuông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tròn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tam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giác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chữ</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thông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qua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việc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sử</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dụng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bộ</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đồ</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dùng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học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tập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cá</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nhân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hoặc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dạng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khối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lập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phương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khối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hộp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chữ</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thông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qua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việc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sử</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dụng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bộ</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đồ</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dùng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học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tập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cá</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nhân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hoặc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thật</a:t>
                      </a: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biết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và</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thực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hiện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việc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lắp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ghép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xếp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gắn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với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sử</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dụng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bộ</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đồ</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dùng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học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tập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cá</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nhân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hoặc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extLst>
                  <a:ext uri="{0D108BD9-81ED-4DB2-BD59-A6C34878D82A}">
                    <a16:rowId xmlns:a16="http://schemas.microsoft.com/office/drawing/2014/main" xmlns="" val="10003"/>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28" name="Title 2">
            <a:extLst>
              <a:ext uri="{FF2B5EF4-FFF2-40B4-BE49-F238E27FC236}">
                <a16:creationId xmlns:a16="http://schemas.microsoft.com/office/drawing/2014/main" xmlns="" id="{0F0B1525-37EF-40FE-9E96-00CE136CDF3C}"/>
              </a:ext>
            </a:extLst>
          </p:cNvPr>
          <p:cNvSpPr>
            <a:spLocks noGrp="1" noChangeArrowheads="1"/>
          </p:cNvSpPr>
          <p:nvPr>
            <p:ph type="title"/>
          </p:nvPr>
        </p:nvSpPr>
        <p:spPr>
          <a:xfrm>
            <a:off x="1905000" y="0"/>
            <a:ext cx="8229600" cy="533400"/>
          </a:xfrm>
        </p:spPr>
        <p:txBody>
          <a:bodyPr/>
          <a:lstStyle/>
          <a:p>
            <a:pPr algn="ctr"/>
            <a:r>
              <a:rPr lang="en-US" altLang="en-US" sz="2800">
                <a:solidFill>
                  <a:srgbClr val="FF0000"/>
                </a:solidFill>
                <a:latin typeface="Times New Roman" panose="02020603050405020304" pitchFamily="18" charset="0"/>
                <a:cs typeface="Times New Roman" panose="02020603050405020304" pitchFamily="18" charset="0"/>
              </a:rPr>
              <a:t>LỚP 1</a:t>
            </a:r>
            <a:endParaRPr lang="en-US" altLang="en-US" sz="2800"/>
          </a:p>
        </p:txBody>
      </p:sp>
      <p:graphicFrame>
        <p:nvGraphicFramePr>
          <p:cNvPr id="4" name="Content Placeholder 3">
            <a:extLst>
              <a:ext uri="{FF2B5EF4-FFF2-40B4-BE49-F238E27FC236}">
                <a16:creationId xmlns:a16="http://schemas.microsoft.com/office/drawing/2014/main" xmlns="" id="{B94A03D1-F02D-464E-9062-9EEB3105921C}"/>
              </a:ext>
            </a:extLst>
          </p:cNvPr>
          <p:cNvGraphicFramePr>
            <a:graphicFrameLocks noGrp="1"/>
          </p:cNvGraphicFramePr>
          <p:nvPr>
            <p:ph idx="1"/>
          </p:nvPr>
        </p:nvGraphicFramePr>
        <p:xfrm>
          <a:off x="198438" y="630238"/>
          <a:ext cx="11993562" cy="6227762"/>
        </p:xfrm>
        <a:graphic>
          <a:graphicData uri="http://schemas.openxmlformats.org/drawingml/2006/table">
            <a:tbl>
              <a:tblPr firstRow="1" bandRow="1">
                <a:tableStyleId>{5C22544A-7EE6-4342-B048-85BDC9FD1C3A}</a:tableStyleId>
              </a:tblPr>
              <a:tblGrid>
                <a:gridCol w="328239">
                  <a:extLst>
                    <a:ext uri="{9D8B030D-6E8A-4147-A177-3AD203B41FA5}">
                      <a16:colId xmlns:a16="http://schemas.microsoft.com/office/drawing/2014/main" xmlns="" val="20000"/>
                    </a:ext>
                  </a:extLst>
                </a:gridCol>
                <a:gridCol w="3332948">
                  <a:extLst>
                    <a:ext uri="{9D8B030D-6E8A-4147-A177-3AD203B41FA5}">
                      <a16:colId xmlns:a16="http://schemas.microsoft.com/office/drawing/2014/main" xmlns="" val="20001"/>
                    </a:ext>
                  </a:extLst>
                </a:gridCol>
                <a:gridCol w="8332375">
                  <a:extLst>
                    <a:ext uri="{9D8B030D-6E8A-4147-A177-3AD203B41FA5}">
                      <a16:colId xmlns:a16="http://schemas.microsoft.com/office/drawing/2014/main" xmlns="" val="20002"/>
                    </a:ext>
                  </a:extLst>
                </a:gridCol>
              </a:tblGrid>
              <a:tr h="1069800">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200" b="1" kern="1200" dirty="0">
                          <a:solidFill>
                            <a:schemeClr val="lt1"/>
                          </a:solidFill>
                          <a:effectLst/>
                          <a:latin typeface="Times New Roman" pitchFamily="18" charset="0"/>
                          <a:ea typeface="+mn-ea"/>
                          <a:cs typeface="Times New Roman" pitchFamily="18" charset="0"/>
                        </a:rPr>
                        <a:t>HÌNH HỌC VÀ ĐO LƯỜNG</a:t>
                      </a:r>
                      <a:endParaRPr lang="en-US" sz="2200" dirty="0">
                        <a:latin typeface="Times New Roman" pitchFamily="18" charset="0"/>
                        <a:cs typeface="Times New Roman" pitchFamily="18" charset="0"/>
                      </a:endParaRPr>
                    </a:p>
                    <a:p>
                      <a:endParaRPr lang="en-US" sz="2200" dirty="0"/>
                    </a:p>
                  </a:txBody>
                  <a:tcPr marL="91443" marR="91443" marT="45714" marB="45714"/>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720057">
                <a:tc gridSpan="2">
                  <a:txBody>
                    <a:bodyPr/>
                    <a:lstStyle/>
                    <a:p>
                      <a:pPr algn="ctr"/>
                      <a:r>
                        <a:rPr lang="en-US" sz="2200" dirty="0" err="1">
                          <a:latin typeface="Times New Roman" pitchFamily="18" charset="0"/>
                          <a:cs typeface="Times New Roman" pitchFamily="18" charset="0"/>
                        </a:rPr>
                        <a:t>Nội</a:t>
                      </a:r>
                      <a:r>
                        <a:rPr lang="en-US" sz="2200" baseline="0" dirty="0">
                          <a:latin typeface="Times New Roman" pitchFamily="18" charset="0"/>
                          <a:cs typeface="Times New Roman" pitchFamily="18" charset="0"/>
                        </a:rPr>
                        <a:t> dung</a:t>
                      </a:r>
                      <a:endParaRPr lang="en-US" sz="2200" dirty="0">
                        <a:latin typeface="Times New Roman" pitchFamily="18" charset="0"/>
                        <a:cs typeface="Times New Roman" pitchFamily="18" charset="0"/>
                      </a:endParaRPr>
                    </a:p>
                  </a:txBody>
                  <a:tcPr marL="91443" marR="91443" marT="45714" marB="45714"/>
                </a:tc>
                <a:tc hMerge="1">
                  <a:txBody>
                    <a:bodyPr/>
                    <a:lstStyle/>
                    <a:p>
                      <a:endParaRPr lang="en-US"/>
                    </a:p>
                  </a:txBody>
                  <a:tcPr/>
                </a:tc>
                <a:tc>
                  <a:txBody>
                    <a:bodyPr/>
                    <a:lstStyle/>
                    <a:p>
                      <a:pPr algn="ctr"/>
                      <a:r>
                        <a:rPr lang="en-US" sz="2200" dirty="0" err="1">
                          <a:latin typeface="Times New Roman" pitchFamily="18" charset="0"/>
                          <a:cs typeface="Times New Roman" pitchFamily="18" charset="0"/>
                        </a:rPr>
                        <a:t>Yêu</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cầu</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cần</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đạt</a:t>
                      </a:r>
                      <a:endParaRPr lang="en-US" sz="2200" dirty="0">
                        <a:latin typeface="Times New Roman" pitchFamily="18" charset="0"/>
                        <a:cs typeface="Times New Roman" pitchFamily="18" charset="0"/>
                      </a:endParaRPr>
                    </a:p>
                  </a:txBody>
                  <a:tcPr marL="91443" marR="91443" marT="45714" marB="45714"/>
                </a:tc>
                <a:extLst>
                  <a:ext uri="{0D108BD9-81ED-4DB2-BD59-A6C34878D82A}">
                    <a16:rowId xmlns:a16="http://schemas.microsoft.com/office/drawing/2014/main" xmlns="" val="10001"/>
                  </a:ext>
                </a:extLst>
              </a:tr>
              <a:tr h="617192">
                <a:tc gridSpan="3">
                  <a:txBody>
                    <a:bodyPr/>
                    <a:lstStyle/>
                    <a:p>
                      <a:r>
                        <a:rPr kumimoji="0" lang="en-US" sz="2200" b="1" i="1" kern="1200" dirty="0" err="1">
                          <a:solidFill>
                            <a:srgbClr val="FF0000"/>
                          </a:solidFill>
                          <a:effectLst/>
                          <a:latin typeface="Times New Roman" pitchFamily="18" charset="0"/>
                          <a:ea typeface="+mn-ea"/>
                          <a:cs typeface="Times New Roman" pitchFamily="18" charset="0"/>
                        </a:rPr>
                        <a:t>Đo</a:t>
                      </a:r>
                      <a:r>
                        <a:rPr kumimoji="0" lang="en-US" sz="2200" b="1" i="1" kern="1200" dirty="0">
                          <a:solidFill>
                            <a:srgbClr val="FF0000"/>
                          </a:solidFill>
                          <a:effectLst/>
                          <a:latin typeface="Times New Roman" pitchFamily="18" charset="0"/>
                          <a:ea typeface="+mn-ea"/>
                          <a:cs typeface="Times New Roman" pitchFamily="18" charset="0"/>
                        </a:rPr>
                        <a:t> </a:t>
                      </a:r>
                      <a:r>
                        <a:rPr kumimoji="0" lang="en-US" sz="2200" b="1" i="1" kern="1200" dirty="0" err="1">
                          <a:solidFill>
                            <a:srgbClr val="FF0000"/>
                          </a:solidFill>
                          <a:effectLst/>
                          <a:latin typeface="Times New Roman" pitchFamily="18" charset="0"/>
                          <a:ea typeface="+mn-ea"/>
                          <a:cs typeface="Times New Roman" pitchFamily="18" charset="0"/>
                        </a:rPr>
                        <a:t>lường</a:t>
                      </a:r>
                      <a:endParaRPr lang="en-US" sz="2200" dirty="0">
                        <a:solidFill>
                          <a:srgbClr val="FF0000"/>
                        </a:solidFill>
                        <a:latin typeface="Times New Roman" pitchFamily="18" charset="0"/>
                        <a:cs typeface="Times New Roman" pitchFamily="18" charset="0"/>
                      </a:endParaRPr>
                    </a:p>
                  </a:txBody>
                  <a:tcPr marL="91443" marR="91443" marT="45714" marB="45714"/>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2"/>
                  </a:ext>
                </a:extLst>
              </a:tr>
              <a:tr h="3820713">
                <a:tc>
                  <a:txBody>
                    <a:bodyPr/>
                    <a:lstStyle/>
                    <a:p>
                      <a:endParaRPr lang="en-US" sz="2200" dirty="0">
                        <a:latin typeface="Times New Roman" pitchFamily="18" charset="0"/>
                        <a:cs typeface="Times New Roman" pitchFamily="18" charset="0"/>
                      </a:endParaRPr>
                    </a:p>
                  </a:txBody>
                  <a:tcPr marL="91443" marR="91443" marT="45714" marB="45714"/>
                </a:tc>
                <a:tc>
                  <a:txBody>
                    <a:bodyPr/>
                    <a:lstStyle/>
                    <a:p>
                      <a:r>
                        <a:rPr kumimoji="0" lang="en-US" sz="2200" i="1" kern="1200" dirty="0" err="1">
                          <a:solidFill>
                            <a:schemeClr val="dk1"/>
                          </a:solidFill>
                          <a:effectLst/>
                          <a:latin typeface="Times New Roman" pitchFamily="18" charset="0"/>
                          <a:ea typeface="+mn-ea"/>
                          <a:cs typeface="Times New Roman" pitchFamily="18" charset="0"/>
                        </a:rPr>
                        <a:t>Biểu</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tượng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về</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đại</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lượng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và</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đơn</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vị</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đo</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đại</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lượng</a:t>
                      </a:r>
                      <a:endParaRPr lang="en-US" sz="2200" dirty="0">
                        <a:latin typeface="Times New Roman" pitchFamily="18" charset="0"/>
                        <a:cs typeface="Times New Roman" pitchFamily="18" charset="0"/>
                      </a:endParaRPr>
                    </a:p>
                  </a:txBody>
                  <a:tcPr marL="91443" marR="91443" marT="45714" marB="45714"/>
                </a:tc>
                <a:tc>
                  <a:txBody>
                    <a:bodyPr/>
                    <a:lstStyle/>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về</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ngắn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hơn</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baseline="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vị</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i="1" kern="1200" dirty="0">
                          <a:solidFill>
                            <a:schemeClr val="dk1"/>
                          </a:solidFill>
                          <a:effectLst/>
                          <a:latin typeface="Times New Roman" pitchFamily="18" charset="0"/>
                          <a:ea typeface="+mn-ea"/>
                          <a:cs typeface="Times New Roman" pitchFamily="18" charset="0"/>
                        </a:rPr>
                        <a:t>cm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xăng-ti-mét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đọc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100cm.</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mỗi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tuần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lễ</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có</a:t>
                      </a:r>
                      <a:r>
                        <a:rPr kumimoji="0" lang="en-US" sz="2200" kern="1200" dirty="0">
                          <a:solidFill>
                            <a:schemeClr val="dk1"/>
                          </a:solidFill>
                          <a:effectLst/>
                          <a:latin typeface="Times New Roman" pitchFamily="18" charset="0"/>
                          <a:ea typeface="+mn-ea"/>
                          <a:cs typeface="Times New Roman" pitchFamily="18" charset="0"/>
                        </a:rPr>
                        <a:t> 7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tên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gọi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thứ</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tuần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lễ</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giờ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đúng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trên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đồng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hồ</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t>
                      </a:r>
                    </a:p>
                    <a:p>
                      <a:endParaRPr lang="en-US" sz="2200" dirty="0">
                        <a:latin typeface="Times New Roman" pitchFamily="18" charset="0"/>
                        <a:cs typeface="Times New Roman" pitchFamily="18" charset="0"/>
                      </a:endParaRPr>
                    </a:p>
                  </a:txBody>
                  <a:tcPr marL="91443" marR="91443" marT="45714" marB="45714"/>
                </a:tc>
                <a:extLst>
                  <a:ext uri="{0D108BD9-81ED-4DB2-BD59-A6C34878D82A}">
                    <a16:rowId xmlns:a16="http://schemas.microsoft.com/office/drawing/2014/main" xmlns="" val="10003"/>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46" name="Title 2">
            <a:extLst>
              <a:ext uri="{FF2B5EF4-FFF2-40B4-BE49-F238E27FC236}">
                <a16:creationId xmlns:a16="http://schemas.microsoft.com/office/drawing/2014/main" xmlns="" id="{60FD2A1C-B6F2-48A1-A796-B1EBE19EE6C6}"/>
              </a:ext>
            </a:extLst>
          </p:cNvPr>
          <p:cNvSpPr>
            <a:spLocks noGrp="1" noChangeArrowheads="1"/>
          </p:cNvSpPr>
          <p:nvPr>
            <p:ph type="title"/>
          </p:nvPr>
        </p:nvSpPr>
        <p:spPr>
          <a:xfrm>
            <a:off x="1943100" y="107950"/>
            <a:ext cx="8305800" cy="563563"/>
          </a:xfrm>
        </p:spPr>
        <p:txBody>
          <a:bodyPr/>
          <a:lstStyle/>
          <a:p>
            <a:pPr algn="ctr"/>
            <a:r>
              <a:rPr lang="en-US" altLang="en-US" sz="2800">
                <a:solidFill>
                  <a:srgbClr val="FF0000"/>
                </a:solidFill>
                <a:latin typeface="Times New Roman" panose="02020603050405020304" pitchFamily="18" charset="0"/>
                <a:cs typeface="Times New Roman" panose="02020603050405020304" pitchFamily="18" charset="0"/>
              </a:rPr>
              <a:t>LỚP 1</a:t>
            </a:r>
            <a:endParaRPr lang="en-US" altLang="en-US" sz="2800"/>
          </a:p>
        </p:txBody>
      </p:sp>
      <p:graphicFrame>
        <p:nvGraphicFramePr>
          <p:cNvPr id="4" name="Content Placeholder 3">
            <a:extLst>
              <a:ext uri="{FF2B5EF4-FFF2-40B4-BE49-F238E27FC236}">
                <a16:creationId xmlns:a16="http://schemas.microsoft.com/office/drawing/2014/main" xmlns="" id="{9E48C23A-026E-445E-B51A-7436747D3DAD}"/>
              </a:ext>
            </a:extLst>
          </p:cNvPr>
          <p:cNvGraphicFramePr>
            <a:graphicFrameLocks noGrp="1"/>
          </p:cNvGraphicFramePr>
          <p:nvPr>
            <p:ph idx="1"/>
          </p:nvPr>
        </p:nvGraphicFramePr>
        <p:xfrm>
          <a:off x="173038" y="669925"/>
          <a:ext cx="12018962" cy="6188075"/>
        </p:xfrm>
        <a:graphic>
          <a:graphicData uri="http://schemas.openxmlformats.org/drawingml/2006/table">
            <a:tbl>
              <a:tblPr firstRow="1" bandRow="1">
                <a:tableStyleId>{5C22544A-7EE6-4342-B048-85BDC9FD1C3A}</a:tableStyleId>
              </a:tblPr>
              <a:tblGrid>
                <a:gridCol w="1431067">
                  <a:extLst>
                    <a:ext uri="{9D8B030D-6E8A-4147-A177-3AD203B41FA5}">
                      <a16:colId xmlns:a16="http://schemas.microsoft.com/office/drawing/2014/main" xmlns="" val="20000"/>
                    </a:ext>
                  </a:extLst>
                </a:gridCol>
                <a:gridCol w="2877145">
                  <a:extLst>
                    <a:ext uri="{9D8B030D-6E8A-4147-A177-3AD203B41FA5}">
                      <a16:colId xmlns:a16="http://schemas.microsoft.com/office/drawing/2014/main" xmlns="" val="20001"/>
                    </a:ext>
                  </a:extLst>
                </a:gridCol>
                <a:gridCol w="7710750">
                  <a:extLst>
                    <a:ext uri="{9D8B030D-6E8A-4147-A177-3AD203B41FA5}">
                      <a16:colId xmlns:a16="http://schemas.microsoft.com/office/drawing/2014/main" xmlns="" val="20002"/>
                    </a:ext>
                  </a:extLst>
                </a:gridCol>
              </a:tblGrid>
              <a:tr h="1121028">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200" b="1" i="1" kern="1200" dirty="0" err="1">
                          <a:solidFill>
                            <a:schemeClr val="bg1"/>
                          </a:solidFill>
                          <a:effectLst/>
                          <a:latin typeface="Times New Roman" pitchFamily="18" charset="0"/>
                          <a:ea typeface="+mn-ea"/>
                          <a:cs typeface="Times New Roman" pitchFamily="18" charset="0"/>
                        </a:rPr>
                        <a:t>Đo</a:t>
                      </a:r>
                      <a:r>
                        <a:rPr kumimoji="0" lang="en-US" sz="2200" b="1" i="1" kern="1200" dirty="0">
                          <a:solidFill>
                            <a:schemeClr val="bg1"/>
                          </a:solidFill>
                          <a:effectLst/>
                          <a:latin typeface="Times New Roman" pitchFamily="18" charset="0"/>
                          <a:ea typeface="+mn-ea"/>
                          <a:cs typeface="Times New Roman" pitchFamily="18" charset="0"/>
                        </a:rPr>
                        <a:t> </a:t>
                      </a:r>
                      <a:r>
                        <a:rPr kumimoji="0" lang="en-US" sz="2200" b="1" i="1" kern="1200" dirty="0" err="1">
                          <a:solidFill>
                            <a:schemeClr val="bg1"/>
                          </a:solidFill>
                          <a:effectLst/>
                          <a:latin typeface="Times New Roman" pitchFamily="18" charset="0"/>
                          <a:ea typeface="+mn-ea"/>
                          <a:cs typeface="Times New Roman" pitchFamily="18" charset="0"/>
                        </a:rPr>
                        <a:t>lường</a:t>
                      </a:r>
                      <a:endParaRPr lang="en-US" sz="2200" dirty="0">
                        <a:solidFill>
                          <a:schemeClr val="bg1"/>
                        </a:solidFill>
                        <a:latin typeface="Times New Roman" pitchFamily="18" charset="0"/>
                        <a:cs typeface="Times New Roman" pitchFamily="18" charset="0"/>
                      </a:endParaRPr>
                    </a:p>
                    <a:p>
                      <a:endParaRPr lang="en-US" sz="2200" dirty="0">
                        <a:latin typeface="Times New Roman" panose="02020603050405020304" pitchFamily="18" charset="0"/>
                        <a:cs typeface="Times New Roman" panose="02020603050405020304" pitchFamily="18" charset="0"/>
                      </a:endParaRPr>
                    </a:p>
                  </a:txBody>
                  <a:tcPr marL="91434" marR="91434" marT="45726" marB="45726"/>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5067047">
                <a:tc>
                  <a:txBody>
                    <a:bodyPr/>
                    <a:lstStyle/>
                    <a:p>
                      <a:endParaRPr lang="en-US" sz="2200">
                        <a:latin typeface="Times New Roman" panose="02020603050405020304" pitchFamily="18" charset="0"/>
                        <a:cs typeface="Times New Roman" panose="02020603050405020304" pitchFamily="18" charset="0"/>
                      </a:endParaRPr>
                    </a:p>
                  </a:txBody>
                  <a:tcPr marL="91434" marR="91434" marT="45726" marB="45726"/>
                </a:tc>
                <a:tc>
                  <a:txBody>
                    <a:bodyPr/>
                    <a:lstStyle/>
                    <a:p>
                      <a:r>
                        <a:rPr kumimoji="0" lang="en-US" sz="2200" i="1" kern="1200" dirty="0" err="1">
                          <a:solidFill>
                            <a:srgbClr val="C00000"/>
                          </a:solidFill>
                          <a:effectLst/>
                          <a:latin typeface="Times New Roman" pitchFamily="18" charset="0"/>
                          <a:ea typeface="+mn-ea"/>
                          <a:cs typeface="Times New Roman" pitchFamily="18" charset="0"/>
                        </a:rPr>
                        <a:t>Thực</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hành</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đo</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đại</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lượng</a:t>
                      </a:r>
                      <a:endParaRPr kumimoji="0" lang="en-US" sz="2200" kern="1200" dirty="0">
                        <a:solidFill>
                          <a:srgbClr val="C00000"/>
                        </a:solidFill>
                        <a:effectLst/>
                        <a:latin typeface="Times New Roman" pitchFamily="18" charset="0"/>
                        <a:ea typeface="+mn-ea"/>
                        <a:cs typeface="Times New Roman" pitchFamily="18" charset="0"/>
                      </a:endParaRPr>
                    </a:p>
                    <a:p>
                      <a:r>
                        <a:rPr kumimoji="0" lang="en-US" sz="2200" i="1" kern="1200" dirty="0">
                          <a:solidFill>
                            <a:schemeClr val="dk1"/>
                          </a:solidFill>
                          <a:effectLst/>
                          <a:latin typeface="Times New Roman" pitchFamily="18" charset="0"/>
                          <a:ea typeface="+mn-ea"/>
                          <a:cs typeface="Times New Roman" pitchFamily="18" charset="0"/>
                        </a:rPr>
                        <a:t/>
                      </a:r>
                      <a:br>
                        <a:rPr kumimoji="0" lang="en-US" sz="2200" i="1" kern="1200" dirty="0">
                          <a:solidFill>
                            <a:schemeClr val="dk1"/>
                          </a:solidFill>
                          <a:effectLst/>
                          <a:latin typeface="Times New Roman" pitchFamily="18" charset="0"/>
                          <a:ea typeface="+mn-ea"/>
                          <a:cs typeface="Times New Roman" pitchFamily="18" charset="0"/>
                        </a:rPr>
                      </a:br>
                      <a:endParaRPr lang="en-US" sz="2200" dirty="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a:txBody>
                  <a:tcPr marL="91434" marR="91434" marT="45726" marB="45726"/>
                </a:tc>
                <a:tc>
                  <a:txBody>
                    <a:bodyPr/>
                    <a:lstStyle/>
                    <a:p>
                      <a:r>
                        <a:rPr kumimoji="0" lang="en-US" sz="2200" kern="1200" dirty="0">
                          <a:solidFill>
                            <a:schemeClr val="dk1"/>
                          </a:solidFill>
                          <a:effectLst/>
                          <a:latin typeface="Times New Roman" pitchFamily="18" charset="0"/>
                          <a:ea typeface="+mn-ea"/>
                          <a:cs typeface="Times New Roman" pitchFamily="18" charset="0"/>
                        </a:rPr>
                        <a:t>-</a:t>
                      </a:r>
                      <a:r>
                        <a:rPr kumimoji="0" lang="en-US" sz="2200" kern="1200" baseline="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ước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lượng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theo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vị</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ước</a:t>
                      </a:r>
                      <a:r>
                        <a:rPr kumimoji="0" lang="en-US" sz="2200" kern="1200" dirty="0">
                          <a:solidFill>
                            <a:schemeClr val="dk1"/>
                          </a:solidFill>
                          <a:effectLst/>
                          <a:latin typeface="Times New Roman" pitchFamily="18" charset="0"/>
                          <a:ea typeface="+mn-ea"/>
                          <a:cs typeface="Times New Roman" pitchFamily="18" charset="0"/>
                        </a:rPr>
                        <a:t> (gang </a:t>
                      </a:r>
                      <a:r>
                        <a:rPr kumimoji="0" lang="en-US" sz="2200" kern="1200" dirty="0" err="1">
                          <a:solidFill>
                            <a:schemeClr val="dk1"/>
                          </a:solidFill>
                          <a:effectLst/>
                          <a:latin typeface="Times New Roman" pitchFamily="18" charset="0"/>
                          <a:ea typeface="+mn-ea"/>
                          <a:cs typeface="Times New Roman" pitchFamily="18" charset="0"/>
                        </a:rPr>
                        <a:t>tay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bước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chân</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bằng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thước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thẳng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với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vị</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là</a:t>
                      </a:r>
                      <a:r>
                        <a:rPr kumimoji="0" lang="en-US" sz="2200" kern="1200" dirty="0">
                          <a:solidFill>
                            <a:schemeClr val="dk1"/>
                          </a:solidFill>
                          <a:effectLst/>
                          <a:latin typeface="Times New Roman" pitchFamily="18" charset="0"/>
                          <a:ea typeface="+mn-ea"/>
                          <a:cs typeface="Times New Roman" pitchFamily="18" charset="0"/>
                        </a:rPr>
                        <a:t> </a:t>
                      </a:r>
                      <a:r>
                        <a:rPr kumimoji="0" lang="en-US" sz="2200" i="1" kern="1200" dirty="0">
                          <a:solidFill>
                            <a:schemeClr val="dk1"/>
                          </a:solidFill>
                          <a:effectLst/>
                          <a:latin typeface="Times New Roman" pitchFamily="18" charset="0"/>
                          <a:ea typeface="+mn-ea"/>
                          <a:cs typeface="Times New Roman" pitchFamily="18" charset="0"/>
                        </a:rPr>
                        <a:t>cm</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đọc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giờ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đúng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trên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đồng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hồ</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Xác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định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thứ</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tuần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khi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xem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lịch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loại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lịch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hàng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Giải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quyết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một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vấn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đề</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tiễn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giản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liên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quan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đến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đọc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giờ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đúng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xem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lịch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loại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lịch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hằng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a:t>
                      </a:r>
                    </a:p>
                    <a:p>
                      <a:endParaRPr lang="en-US" sz="2200" dirty="0">
                        <a:latin typeface="Times New Roman" panose="02020603050405020304" pitchFamily="18" charset="0"/>
                        <a:cs typeface="Times New Roman" panose="02020603050405020304" pitchFamily="18" charset="0"/>
                      </a:endParaRPr>
                    </a:p>
                  </a:txBody>
                  <a:tcPr marL="91434" marR="91434" marT="45726" marB="45726"/>
                </a:tc>
                <a:extLst>
                  <a:ext uri="{0D108BD9-81ED-4DB2-BD59-A6C34878D82A}">
                    <a16:rowId xmlns:a16="http://schemas.microsoft.com/office/drawing/2014/main" xmlns="" val="10001"/>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6A2BEEDC-B1F8-4DDD-B983-C6BE97821286}"/>
              </a:ext>
            </a:extLst>
          </p:cNvPr>
          <p:cNvSpPr>
            <a:spLocks noGrp="1" noChangeArrowheads="1"/>
          </p:cNvSpPr>
          <p:nvPr>
            <p:ph idx="1"/>
          </p:nvPr>
        </p:nvSpPr>
        <p:spPr>
          <a:xfrm>
            <a:off x="1219200" y="158750"/>
            <a:ext cx="10720388" cy="6135688"/>
          </a:xfrm>
        </p:spPr>
        <p:txBody>
          <a:bodyPr/>
          <a:lstStyle/>
          <a:p>
            <a:pPr algn="just"/>
            <a:r>
              <a:rPr lang="vi-VN" altLang="en-US" sz="3200">
                <a:solidFill>
                  <a:srgbClr val="002060"/>
                </a:solidFill>
                <a:latin typeface="Times New Roman" panose="02020603050405020304" pitchFamily="18" charset="0"/>
                <a:cs typeface="Times New Roman" panose="02020603050405020304" pitchFamily="18" charset="0"/>
              </a:rPr>
              <a:t>Chương trình môn Toán lớp 1 mới không có riêng mạch kiến thức "Giải bài toán có lời văn", nhưng nội dung này được đề cập đến trong phần thực hành giải quyết vấn đề ở tất cả các mạch kiến thức.</a:t>
            </a:r>
          </a:p>
          <a:p>
            <a:pPr algn="just"/>
            <a:r>
              <a:rPr lang="vi-VN" altLang="en-US" sz="3200">
                <a:solidFill>
                  <a:srgbClr val="002060"/>
                </a:solidFill>
                <a:latin typeface="Times New Roman" panose="02020603050405020304" pitchFamily="18" charset="0"/>
                <a:cs typeface="Times New Roman" panose="02020603050405020304" pitchFamily="18" charset="0"/>
              </a:rPr>
              <a:t>Trong nội dung Hình học của chương trình môn Toán lớp 1 mới có đề cập đến yêu cầu: Nhận biết được vị trí, định hướng trong không gian như: trên – dưới, phải – trái, trước – sau, ở giữa. Nội dung này </a:t>
            </a:r>
            <a:r>
              <a:rPr lang="vi-VN" altLang="en-US" sz="3200" i="1">
                <a:solidFill>
                  <a:srgbClr val="002060"/>
                </a:solidFill>
                <a:latin typeface="Times New Roman" panose="02020603050405020304" pitchFamily="18" charset="0"/>
                <a:cs typeface="Times New Roman" panose="02020603050405020304" pitchFamily="18" charset="0"/>
              </a:rPr>
              <a:t>không có trong chương trình môn Toán lớp 1 hiện hành</a:t>
            </a:r>
            <a:r>
              <a:rPr lang="vi-VN" altLang="en-US" sz="3200">
                <a:solidFill>
                  <a:srgbClr val="002060"/>
                </a:solidFill>
                <a:latin typeface="Times New Roman" panose="02020603050405020304" pitchFamily="18" charset="0"/>
                <a:cs typeface="Times New Roman" panose="02020603050405020304" pitchFamily="18" charset="0"/>
              </a:rPr>
              <a:t>. Ngoài ra, so với chương trình hiện hành, nội dung hình học không gian đã được đưa vào sớm hơn, ngay từ lớp 1.</a:t>
            </a:r>
          </a:p>
          <a:p>
            <a:endParaRPr lang="en-US" altLang="en-US" sz="320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1431</TotalTime>
  <Words>861</Words>
  <Application>Microsoft Office PowerPoint</Application>
  <PresentationFormat>Widescreen</PresentationFormat>
  <Paragraphs>116</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Century Gothic</vt:lpstr>
      <vt:lpstr>Times New Roman</vt:lpstr>
      <vt:lpstr>Wingdings</vt:lpstr>
      <vt:lpstr>Wingdings 3</vt:lpstr>
      <vt:lpstr>Wisp</vt:lpstr>
      <vt:lpstr>ĐIỂM MỚI TRONG CHƯƠNG TRÌNH GDPT.2018 -MÔN TOÁN</vt:lpstr>
      <vt:lpstr>1- THỜI LƯỢNG</vt:lpstr>
      <vt:lpstr>2- NỘI DUNG</vt:lpstr>
      <vt:lpstr> LỚP 1</vt:lpstr>
      <vt:lpstr>LỚP 1</vt:lpstr>
      <vt:lpstr>LỚP 1</vt:lpstr>
      <vt:lpstr>LỚP 1</vt:lpstr>
      <vt:lpstr>LỚP 1</vt:lpstr>
      <vt:lpstr>PowerPoint Presentation</vt:lpstr>
      <vt:lpstr>PowerPoint Presentation</vt:lpstr>
      <vt:lpstr>PowerPoint Presentation</vt:lpstr>
      <vt:lpstr>3- PHƯƠNG PHÁP</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TRANG</dc:creator>
  <cp:lastModifiedBy>dieuhien</cp:lastModifiedBy>
  <cp:revision>230</cp:revision>
  <dcterms:created xsi:type="dcterms:W3CDTF">2019-06-28T14:41:07Z</dcterms:created>
  <dcterms:modified xsi:type="dcterms:W3CDTF">2019-08-06T01:25:51Z</dcterms:modified>
</cp:coreProperties>
</file>